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6" r:id="rId4"/>
    <p:sldId id="273" r:id="rId5"/>
    <p:sldId id="287" r:id="rId6"/>
    <p:sldId id="288" r:id="rId7"/>
    <p:sldId id="289" r:id="rId8"/>
    <p:sldId id="290" r:id="rId9"/>
    <p:sldId id="261" r:id="rId10"/>
    <p:sldId id="262" r:id="rId11"/>
    <p:sldId id="277" r:id="rId12"/>
    <p:sldId id="264" r:id="rId13"/>
    <p:sldId id="278" r:id="rId14"/>
    <p:sldId id="268" r:id="rId15"/>
    <p:sldId id="279" r:id="rId16"/>
    <p:sldId id="269" r:id="rId17"/>
    <p:sldId id="280" r:id="rId18"/>
    <p:sldId id="283" r:id="rId19"/>
    <p:sldId id="285" r:id="rId20"/>
    <p:sldId id="284" r:id="rId21"/>
    <p:sldId id="259" r:id="rId22"/>
    <p:sldId id="260" r:id="rId23"/>
  </p:sldIdLst>
  <p:sldSz cx="18288000" cy="10287000"/>
  <p:notesSz cx="6858000" cy="9144000"/>
  <p:embeddedFontLst>
    <p:embeddedFont>
      <p:font typeface="Arial Black" panose="020B0A04020102020204" pitchFamily="34" charset="0"/>
      <p:bold r:id="rId25"/>
    </p:embeddedFont>
    <p:embeddedFont>
      <p:font typeface="Arial Rounded MT Bold" panose="020F0704030504030204" pitchFamily="34" charset="0"/>
      <p:regular r:id="rId26"/>
    </p:embeddedFont>
    <p:embeddedFont>
      <p:font typeface="เอฟซี แคนดี้" panose="020B0604020202020204" charset="-3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dos2000" initials="S" lastIdx="1" clrIdx="0">
    <p:extLst>
      <p:ext uri="{19B8F6BF-5375-455C-9EA6-DF929625EA0E}">
        <p15:presenceInfo xmlns:p15="http://schemas.microsoft.com/office/powerpoint/2012/main" userId="Sondos200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483E"/>
    <a:srgbClr val="6F5249"/>
    <a:srgbClr val="99847E"/>
    <a:srgbClr val="DE63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63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C2C9A-74B0-4169-B659-5B06254B6F6F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123B3-A83C-4FEF-80A1-A546D611E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79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A2499-FFF9-2644-0C1A-D31A5F6E8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8B7E60-3730-1A7E-DA8E-FB55D07A55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29E217-AA15-48ED-CDFB-A33A13AAD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6BEE2-260D-E274-CFDD-51178CA331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123B3-A83C-4FEF-80A1-A546D611EE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28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123B3-A83C-4FEF-80A1-A546D611EE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94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5A9BC-33B2-0B54-42E4-A9E99D593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556198-AA10-5D0A-BC59-AD32B0517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CB43FD-EBF1-10C1-691B-BC0DB9FAF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92294-01CC-86BE-C831-030BA3EA05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123B3-A83C-4FEF-80A1-A546D611EE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80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FF217-431F-5E4D-101B-DFD3196BD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5A6F8D-01BC-86FF-6079-E804D2811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729A0-8A4A-661E-D742-2F3958883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BEEF0-C143-925E-00B5-7D1B681236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123B3-A83C-4FEF-80A1-A546D611EE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24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C30AC-FFBD-AD2F-95C6-3F701F004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86CA46-2A63-7E5F-EF78-F87CE5C0C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C70AA7-3350-535D-CCEB-2E5FD441D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36838-666E-4BA5-ADFE-445EE74585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123B3-A83C-4FEF-80A1-A546D611EE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44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81A9A-2137-B411-B1A6-FFB503EE0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6188D-24E2-9E32-A749-86AEC31B7D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16B24B-8E32-8F15-27B3-68B2D1DBA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057C9-B2C5-2ABB-2949-ED027D35E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123B3-A83C-4FEF-80A1-A546D611EE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27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2A484-2D21-EFF3-D824-2F54AAAE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F434A-9217-C3B8-CE8E-E457BE028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FE0420-F52F-85E3-113C-3AD680984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ED237-8929-7B37-4C8A-BC3E606E98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123B3-A83C-4FEF-80A1-A546D611EE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49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2A59B-2EB3-0636-3834-F08B1D829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8204B3-890B-F074-297D-5EF2450C1E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7C8DCF-D7C4-480E-6896-F4D1F4C9D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24B08-AA9C-A490-D943-EAE2587FCE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123B3-A83C-4FEF-80A1-A546D611EE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84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7.png"/><Relationship Id="rId5" Type="http://schemas.openxmlformats.org/officeDocument/2006/relationships/image" Target="../media/image17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9.PNG"/><Relationship Id="rId5" Type="http://schemas.openxmlformats.org/officeDocument/2006/relationships/image" Target="../media/image18.svg"/><Relationship Id="rId10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1.PNG"/><Relationship Id="rId5" Type="http://schemas.openxmlformats.org/officeDocument/2006/relationships/image" Target="../media/image18.svg"/><Relationship Id="rId10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0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35.PNG"/><Relationship Id="rId5" Type="http://schemas.openxmlformats.org/officeDocument/2006/relationships/image" Target="../media/image17.png"/><Relationship Id="rId10" Type="http://schemas.openxmlformats.org/officeDocument/2006/relationships/image" Target="../media/image34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0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1.png"/><Relationship Id="rId5" Type="http://schemas.openxmlformats.org/officeDocument/2006/relationships/image" Target="../media/image18.svg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0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8.svg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8.svg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hyperlink" Target="https://app.mavenanalytics.io/datasets?search=Mexico+Toy+Sales" TargetMode="External"/><Relationship Id="rId5" Type="http://schemas.openxmlformats.org/officeDocument/2006/relationships/image" Target="../media/image18.svg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18.svg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8.svg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9163" y="5708630"/>
            <a:ext cx="19699294" cy="189612"/>
            <a:chOff x="0" y="0"/>
            <a:chExt cx="5188291" cy="499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88291" cy="49939"/>
            </a:xfrm>
            <a:custGeom>
              <a:avLst/>
              <a:gdLst/>
              <a:ahLst/>
              <a:cxnLst/>
              <a:rect l="l" t="t" r="r" b="b"/>
              <a:pathLst>
                <a:path w="5188291" h="49939">
                  <a:moveTo>
                    <a:pt x="0" y="0"/>
                  </a:moveTo>
                  <a:lnTo>
                    <a:pt x="5188291" y="0"/>
                  </a:lnTo>
                  <a:lnTo>
                    <a:pt x="5188291" y="49939"/>
                  </a:lnTo>
                  <a:lnTo>
                    <a:pt x="0" y="49939"/>
                  </a:lnTo>
                  <a:close/>
                </a:path>
              </a:pathLst>
            </a:custGeom>
            <a:solidFill>
              <a:srgbClr val="8C52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88291" cy="97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9163" y="5808109"/>
            <a:ext cx="18586326" cy="5491982"/>
          </a:xfrm>
          <a:custGeom>
            <a:avLst/>
            <a:gdLst/>
            <a:ahLst/>
            <a:cxnLst/>
            <a:rect l="l" t="t" r="r" b="b"/>
            <a:pathLst>
              <a:path w="18586326" h="5491982">
                <a:moveTo>
                  <a:pt x="0" y="0"/>
                </a:moveTo>
                <a:lnTo>
                  <a:pt x="18586326" y="0"/>
                </a:lnTo>
                <a:lnTo>
                  <a:pt x="18586326" y="5491983"/>
                </a:lnTo>
                <a:lnTo>
                  <a:pt x="0" y="5491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59" r="-277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65556" y="8947489"/>
            <a:ext cx="3027805" cy="1007433"/>
          </a:xfrm>
          <a:custGeom>
            <a:avLst/>
            <a:gdLst/>
            <a:ahLst/>
            <a:cxnLst/>
            <a:rect l="l" t="t" r="r" b="b"/>
            <a:pathLst>
              <a:path w="3027805" h="1007433">
                <a:moveTo>
                  <a:pt x="0" y="0"/>
                </a:moveTo>
                <a:lnTo>
                  <a:pt x="3027805" y="0"/>
                </a:lnTo>
                <a:lnTo>
                  <a:pt x="3027805" y="1007434"/>
                </a:lnTo>
                <a:lnTo>
                  <a:pt x="0" y="1007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938393" y="6232472"/>
            <a:ext cx="8389861" cy="3660077"/>
          </a:xfrm>
          <a:custGeom>
            <a:avLst/>
            <a:gdLst/>
            <a:ahLst/>
            <a:cxnLst/>
            <a:rect l="l" t="t" r="r" b="b"/>
            <a:pathLst>
              <a:path w="8389861" h="3660077">
                <a:moveTo>
                  <a:pt x="0" y="0"/>
                </a:moveTo>
                <a:lnTo>
                  <a:pt x="8389861" y="0"/>
                </a:lnTo>
                <a:lnTo>
                  <a:pt x="8389861" y="3660077"/>
                </a:lnTo>
                <a:lnTo>
                  <a:pt x="0" y="36600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419622" y="1693309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5248657" y="3122059"/>
            <a:ext cx="883920" cy="340995"/>
            <a:chOff x="0" y="0"/>
            <a:chExt cx="1178560" cy="454660"/>
          </a:xfrm>
        </p:grpSpPr>
        <p:sp>
          <p:nvSpPr>
            <p:cNvPr id="10" name="Freeform 10"/>
            <p:cNvSpPr/>
            <p:nvPr/>
          </p:nvSpPr>
          <p:spPr>
            <a:xfrm>
              <a:off x="45720" y="33020"/>
              <a:ext cx="1084580" cy="384810"/>
            </a:xfrm>
            <a:custGeom>
              <a:avLst/>
              <a:gdLst/>
              <a:ahLst/>
              <a:cxnLst/>
              <a:rect l="l" t="t" r="r" b="b"/>
              <a:pathLst>
                <a:path w="1084580" h="384810">
                  <a:moveTo>
                    <a:pt x="749300" y="148590"/>
                  </a:moveTo>
                  <a:cubicBezTo>
                    <a:pt x="1065530" y="170180"/>
                    <a:pt x="1076960" y="198120"/>
                    <a:pt x="1082040" y="217170"/>
                  </a:cubicBezTo>
                  <a:cubicBezTo>
                    <a:pt x="1084580" y="229870"/>
                    <a:pt x="1082040" y="242570"/>
                    <a:pt x="1076960" y="254000"/>
                  </a:cubicBezTo>
                  <a:cubicBezTo>
                    <a:pt x="1070610" y="267970"/>
                    <a:pt x="1054100" y="287020"/>
                    <a:pt x="1040130" y="295910"/>
                  </a:cubicBezTo>
                  <a:cubicBezTo>
                    <a:pt x="1028700" y="302260"/>
                    <a:pt x="1016000" y="307340"/>
                    <a:pt x="1004570" y="304800"/>
                  </a:cubicBezTo>
                  <a:cubicBezTo>
                    <a:pt x="985520" y="298450"/>
                    <a:pt x="970280" y="259080"/>
                    <a:pt x="944880" y="243840"/>
                  </a:cubicBezTo>
                  <a:cubicBezTo>
                    <a:pt x="914400" y="226060"/>
                    <a:pt x="862330" y="226060"/>
                    <a:pt x="826770" y="212090"/>
                  </a:cubicBezTo>
                  <a:cubicBezTo>
                    <a:pt x="795020" y="200660"/>
                    <a:pt x="770890" y="175260"/>
                    <a:pt x="741680" y="171450"/>
                  </a:cubicBezTo>
                  <a:cubicBezTo>
                    <a:pt x="712470" y="166370"/>
                    <a:pt x="690880" y="182880"/>
                    <a:pt x="652780" y="185420"/>
                  </a:cubicBezTo>
                  <a:cubicBezTo>
                    <a:pt x="589280" y="189230"/>
                    <a:pt x="458470" y="161290"/>
                    <a:pt x="393700" y="173990"/>
                  </a:cubicBezTo>
                  <a:cubicBezTo>
                    <a:pt x="351790" y="182880"/>
                    <a:pt x="321310" y="201930"/>
                    <a:pt x="294640" y="220980"/>
                  </a:cubicBezTo>
                  <a:cubicBezTo>
                    <a:pt x="271780" y="237490"/>
                    <a:pt x="256540" y="256540"/>
                    <a:pt x="240030" y="279400"/>
                  </a:cubicBezTo>
                  <a:cubicBezTo>
                    <a:pt x="220980" y="306070"/>
                    <a:pt x="215900" y="354330"/>
                    <a:pt x="190500" y="369570"/>
                  </a:cubicBezTo>
                  <a:cubicBezTo>
                    <a:pt x="163830" y="384810"/>
                    <a:pt x="110490" y="382270"/>
                    <a:pt x="81280" y="365760"/>
                  </a:cubicBezTo>
                  <a:cubicBezTo>
                    <a:pt x="49530" y="349250"/>
                    <a:pt x="22860" y="300990"/>
                    <a:pt x="11430" y="266700"/>
                  </a:cubicBezTo>
                  <a:cubicBezTo>
                    <a:pt x="0" y="236220"/>
                    <a:pt x="0" y="207010"/>
                    <a:pt x="5080" y="175260"/>
                  </a:cubicBezTo>
                  <a:cubicBezTo>
                    <a:pt x="12700" y="134620"/>
                    <a:pt x="34290" y="71120"/>
                    <a:pt x="66040" y="45720"/>
                  </a:cubicBezTo>
                  <a:cubicBezTo>
                    <a:pt x="93980" y="22860"/>
                    <a:pt x="128270" y="26670"/>
                    <a:pt x="177800" y="20320"/>
                  </a:cubicBezTo>
                  <a:cubicBezTo>
                    <a:pt x="270510" y="10160"/>
                    <a:pt x="513080" y="6350"/>
                    <a:pt x="584200" y="17780"/>
                  </a:cubicBezTo>
                  <a:cubicBezTo>
                    <a:pt x="609600" y="21590"/>
                    <a:pt x="621030" y="24130"/>
                    <a:pt x="635000" y="34290"/>
                  </a:cubicBezTo>
                  <a:cubicBezTo>
                    <a:pt x="648970" y="45720"/>
                    <a:pt x="661670" y="63500"/>
                    <a:pt x="665480" y="80010"/>
                  </a:cubicBezTo>
                  <a:cubicBezTo>
                    <a:pt x="670560" y="96520"/>
                    <a:pt x="670560" y="118110"/>
                    <a:pt x="662940" y="133350"/>
                  </a:cubicBezTo>
                  <a:cubicBezTo>
                    <a:pt x="652780" y="153670"/>
                    <a:pt x="624840" y="180340"/>
                    <a:pt x="601980" y="185420"/>
                  </a:cubicBezTo>
                  <a:cubicBezTo>
                    <a:pt x="579120" y="190500"/>
                    <a:pt x="542290" y="177800"/>
                    <a:pt x="525780" y="163830"/>
                  </a:cubicBezTo>
                  <a:cubicBezTo>
                    <a:pt x="510540" y="152400"/>
                    <a:pt x="502920" y="133350"/>
                    <a:pt x="500380" y="115570"/>
                  </a:cubicBezTo>
                  <a:cubicBezTo>
                    <a:pt x="496570" y="99060"/>
                    <a:pt x="499110" y="77470"/>
                    <a:pt x="509270" y="62230"/>
                  </a:cubicBezTo>
                  <a:cubicBezTo>
                    <a:pt x="520700" y="44450"/>
                    <a:pt x="552450" y="21590"/>
                    <a:pt x="574040" y="17780"/>
                  </a:cubicBezTo>
                  <a:cubicBezTo>
                    <a:pt x="593090" y="13970"/>
                    <a:pt x="613410" y="19050"/>
                    <a:pt x="627380" y="29210"/>
                  </a:cubicBezTo>
                  <a:cubicBezTo>
                    <a:pt x="645160" y="41910"/>
                    <a:pt x="665480" y="76200"/>
                    <a:pt x="669290" y="97790"/>
                  </a:cubicBezTo>
                  <a:cubicBezTo>
                    <a:pt x="670560" y="115570"/>
                    <a:pt x="664210" y="135890"/>
                    <a:pt x="654050" y="149860"/>
                  </a:cubicBezTo>
                  <a:cubicBezTo>
                    <a:pt x="643890" y="163830"/>
                    <a:pt x="633730" y="175260"/>
                    <a:pt x="610870" y="182880"/>
                  </a:cubicBezTo>
                  <a:cubicBezTo>
                    <a:pt x="552450" y="203200"/>
                    <a:pt x="344170" y="194310"/>
                    <a:pt x="266700" y="187960"/>
                  </a:cubicBezTo>
                  <a:cubicBezTo>
                    <a:pt x="224790" y="184150"/>
                    <a:pt x="201930" y="165100"/>
                    <a:pt x="173990" y="170180"/>
                  </a:cubicBezTo>
                  <a:cubicBezTo>
                    <a:pt x="148590" y="175260"/>
                    <a:pt x="107950" y="217170"/>
                    <a:pt x="105410" y="212090"/>
                  </a:cubicBezTo>
                  <a:cubicBezTo>
                    <a:pt x="100330" y="207010"/>
                    <a:pt x="154940" y="130810"/>
                    <a:pt x="193040" y="101600"/>
                  </a:cubicBezTo>
                  <a:cubicBezTo>
                    <a:pt x="236220" y="68580"/>
                    <a:pt x="285750" y="45720"/>
                    <a:pt x="353060" y="30480"/>
                  </a:cubicBezTo>
                  <a:cubicBezTo>
                    <a:pt x="453390" y="7620"/>
                    <a:pt x="641350" y="0"/>
                    <a:pt x="744220" y="24130"/>
                  </a:cubicBezTo>
                  <a:cubicBezTo>
                    <a:pt x="820420" y="43180"/>
                    <a:pt x="873760" y="96520"/>
                    <a:pt x="929640" y="120650"/>
                  </a:cubicBezTo>
                  <a:cubicBezTo>
                    <a:pt x="975360" y="140970"/>
                    <a:pt x="1031240" y="146050"/>
                    <a:pt x="1055370" y="167640"/>
                  </a:cubicBezTo>
                  <a:cubicBezTo>
                    <a:pt x="1071880" y="181610"/>
                    <a:pt x="1078230" y="200660"/>
                    <a:pt x="1082040" y="217170"/>
                  </a:cubicBezTo>
                  <a:cubicBezTo>
                    <a:pt x="1084580" y="229870"/>
                    <a:pt x="1080770" y="242570"/>
                    <a:pt x="1076960" y="254000"/>
                  </a:cubicBezTo>
                  <a:cubicBezTo>
                    <a:pt x="1073150" y="265430"/>
                    <a:pt x="1065530" y="276860"/>
                    <a:pt x="1055370" y="284480"/>
                  </a:cubicBezTo>
                  <a:cubicBezTo>
                    <a:pt x="1043940" y="294640"/>
                    <a:pt x="1028700" y="299720"/>
                    <a:pt x="1004570" y="304800"/>
                  </a:cubicBezTo>
                  <a:cubicBezTo>
                    <a:pt x="947420" y="313690"/>
                    <a:pt x="762000" y="318770"/>
                    <a:pt x="712470" y="294640"/>
                  </a:cubicBezTo>
                  <a:cubicBezTo>
                    <a:pt x="690880" y="285750"/>
                    <a:pt x="681990" y="270510"/>
                    <a:pt x="675640" y="254000"/>
                  </a:cubicBezTo>
                  <a:cubicBezTo>
                    <a:pt x="669290" y="237490"/>
                    <a:pt x="670560" y="213360"/>
                    <a:pt x="675640" y="198120"/>
                  </a:cubicBezTo>
                  <a:cubicBezTo>
                    <a:pt x="679450" y="186690"/>
                    <a:pt x="687070" y="175260"/>
                    <a:pt x="697230" y="167640"/>
                  </a:cubicBezTo>
                  <a:cubicBezTo>
                    <a:pt x="709930" y="157480"/>
                    <a:pt x="749300" y="148590"/>
                    <a:pt x="749300" y="148590"/>
                  </a:cubicBezTo>
                </a:path>
              </a:pathLst>
            </a:custGeom>
            <a:solidFill>
              <a:srgbClr val="99B7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961252" y="4598987"/>
            <a:ext cx="715328" cy="260985"/>
            <a:chOff x="0" y="0"/>
            <a:chExt cx="953770" cy="347980"/>
          </a:xfrm>
        </p:grpSpPr>
        <p:sp>
          <p:nvSpPr>
            <p:cNvPr id="12" name="Freeform 12"/>
            <p:cNvSpPr/>
            <p:nvPr/>
          </p:nvSpPr>
          <p:spPr>
            <a:xfrm>
              <a:off x="48260" y="40640"/>
              <a:ext cx="857250" cy="284480"/>
            </a:xfrm>
            <a:custGeom>
              <a:avLst/>
              <a:gdLst/>
              <a:ahLst/>
              <a:cxnLst/>
              <a:rect l="l" t="t" r="r" b="b"/>
              <a:pathLst>
                <a:path w="857250" h="284480">
                  <a:moveTo>
                    <a:pt x="607060" y="96520"/>
                  </a:moveTo>
                  <a:cubicBezTo>
                    <a:pt x="758190" y="106680"/>
                    <a:pt x="773430" y="115570"/>
                    <a:pt x="782320" y="130810"/>
                  </a:cubicBezTo>
                  <a:cubicBezTo>
                    <a:pt x="792480" y="148590"/>
                    <a:pt x="798830" y="182880"/>
                    <a:pt x="791210" y="201930"/>
                  </a:cubicBezTo>
                  <a:cubicBezTo>
                    <a:pt x="783590" y="222250"/>
                    <a:pt x="768350" y="237490"/>
                    <a:pt x="737870" y="250190"/>
                  </a:cubicBezTo>
                  <a:cubicBezTo>
                    <a:pt x="647700" y="284480"/>
                    <a:pt x="256540" y="274320"/>
                    <a:pt x="143510" y="256540"/>
                  </a:cubicBezTo>
                  <a:cubicBezTo>
                    <a:pt x="96520" y="248920"/>
                    <a:pt x="69850" y="238760"/>
                    <a:pt x="45720" y="223520"/>
                  </a:cubicBezTo>
                  <a:cubicBezTo>
                    <a:pt x="27940" y="212090"/>
                    <a:pt x="13970" y="196850"/>
                    <a:pt x="7620" y="180340"/>
                  </a:cubicBezTo>
                  <a:cubicBezTo>
                    <a:pt x="1270" y="162560"/>
                    <a:pt x="0" y="139700"/>
                    <a:pt x="7620" y="121920"/>
                  </a:cubicBezTo>
                  <a:cubicBezTo>
                    <a:pt x="16510" y="102870"/>
                    <a:pt x="38100" y="82550"/>
                    <a:pt x="64770" y="71120"/>
                  </a:cubicBezTo>
                  <a:cubicBezTo>
                    <a:pt x="107950" y="53340"/>
                    <a:pt x="199390" y="64770"/>
                    <a:pt x="256540" y="54610"/>
                  </a:cubicBezTo>
                  <a:cubicBezTo>
                    <a:pt x="304800" y="46990"/>
                    <a:pt x="330200" y="29210"/>
                    <a:pt x="386080" y="21590"/>
                  </a:cubicBezTo>
                  <a:cubicBezTo>
                    <a:pt x="480060" y="8890"/>
                    <a:pt x="704850" y="0"/>
                    <a:pt x="772160" y="10160"/>
                  </a:cubicBezTo>
                  <a:cubicBezTo>
                    <a:pt x="797560" y="13970"/>
                    <a:pt x="808990" y="15240"/>
                    <a:pt x="821690" y="26670"/>
                  </a:cubicBezTo>
                  <a:cubicBezTo>
                    <a:pt x="838200" y="40640"/>
                    <a:pt x="855980" y="73660"/>
                    <a:pt x="854710" y="96520"/>
                  </a:cubicBezTo>
                  <a:cubicBezTo>
                    <a:pt x="853440" y="119380"/>
                    <a:pt x="831850" y="149860"/>
                    <a:pt x="815340" y="162560"/>
                  </a:cubicBezTo>
                  <a:cubicBezTo>
                    <a:pt x="800100" y="172720"/>
                    <a:pt x="781050" y="176530"/>
                    <a:pt x="763270" y="173990"/>
                  </a:cubicBezTo>
                  <a:cubicBezTo>
                    <a:pt x="742950" y="170180"/>
                    <a:pt x="711200" y="151130"/>
                    <a:pt x="699770" y="130810"/>
                  </a:cubicBezTo>
                  <a:cubicBezTo>
                    <a:pt x="689610" y="110490"/>
                    <a:pt x="692150" y="73660"/>
                    <a:pt x="699770" y="53340"/>
                  </a:cubicBezTo>
                  <a:cubicBezTo>
                    <a:pt x="707390" y="38100"/>
                    <a:pt x="723900" y="25400"/>
                    <a:pt x="737870" y="17780"/>
                  </a:cubicBezTo>
                  <a:cubicBezTo>
                    <a:pt x="753110" y="11430"/>
                    <a:pt x="773430" y="7620"/>
                    <a:pt x="789940" y="12700"/>
                  </a:cubicBezTo>
                  <a:cubicBezTo>
                    <a:pt x="810260" y="19050"/>
                    <a:pt x="840740" y="40640"/>
                    <a:pt x="848360" y="62230"/>
                  </a:cubicBezTo>
                  <a:cubicBezTo>
                    <a:pt x="857250" y="82550"/>
                    <a:pt x="850900" y="119380"/>
                    <a:pt x="840740" y="138430"/>
                  </a:cubicBezTo>
                  <a:cubicBezTo>
                    <a:pt x="831850" y="153670"/>
                    <a:pt x="821690" y="162560"/>
                    <a:pt x="798830" y="170180"/>
                  </a:cubicBezTo>
                  <a:cubicBezTo>
                    <a:pt x="741680" y="189230"/>
                    <a:pt x="552450" y="163830"/>
                    <a:pt x="454660" y="175260"/>
                  </a:cubicBezTo>
                  <a:cubicBezTo>
                    <a:pt x="381000" y="182880"/>
                    <a:pt x="325120" y="205740"/>
                    <a:pt x="261620" y="214630"/>
                  </a:cubicBezTo>
                  <a:cubicBezTo>
                    <a:pt x="201930" y="224790"/>
                    <a:pt x="125730" y="238760"/>
                    <a:pt x="83820" y="232410"/>
                  </a:cubicBezTo>
                  <a:cubicBezTo>
                    <a:pt x="60960" y="229870"/>
                    <a:pt x="43180" y="224790"/>
                    <a:pt x="30480" y="212090"/>
                  </a:cubicBezTo>
                  <a:cubicBezTo>
                    <a:pt x="16510" y="200660"/>
                    <a:pt x="5080" y="179070"/>
                    <a:pt x="2540" y="161290"/>
                  </a:cubicBezTo>
                  <a:cubicBezTo>
                    <a:pt x="1270" y="143510"/>
                    <a:pt x="6350" y="119380"/>
                    <a:pt x="16510" y="104140"/>
                  </a:cubicBezTo>
                  <a:cubicBezTo>
                    <a:pt x="26670" y="90170"/>
                    <a:pt x="45720" y="74930"/>
                    <a:pt x="64770" y="71120"/>
                  </a:cubicBezTo>
                  <a:cubicBezTo>
                    <a:pt x="87630" y="67310"/>
                    <a:pt x="104140" y="87630"/>
                    <a:pt x="143510" y="93980"/>
                  </a:cubicBezTo>
                  <a:cubicBezTo>
                    <a:pt x="247650" y="107950"/>
                    <a:pt x="647700" y="66040"/>
                    <a:pt x="737870" y="100330"/>
                  </a:cubicBezTo>
                  <a:cubicBezTo>
                    <a:pt x="768350" y="111760"/>
                    <a:pt x="783590" y="128270"/>
                    <a:pt x="791210" y="147320"/>
                  </a:cubicBezTo>
                  <a:cubicBezTo>
                    <a:pt x="798830" y="167640"/>
                    <a:pt x="792480" y="200660"/>
                    <a:pt x="782320" y="218440"/>
                  </a:cubicBezTo>
                  <a:cubicBezTo>
                    <a:pt x="773430" y="233680"/>
                    <a:pt x="758190" y="242570"/>
                    <a:pt x="737870" y="250190"/>
                  </a:cubicBezTo>
                  <a:cubicBezTo>
                    <a:pt x="706120" y="259080"/>
                    <a:pt x="641350" y="257810"/>
                    <a:pt x="607060" y="252730"/>
                  </a:cubicBezTo>
                  <a:cubicBezTo>
                    <a:pt x="586740" y="248920"/>
                    <a:pt x="568960" y="243840"/>
                    <a:pt x="556260" y="232410"/>
                  </a:cubicBezTo>
                  <a:cubicBezTo>
                    <a:pt x="543560" y="220980"/>
                    <a:pt x="532130" y="200660"/>
                    <a:pt x="530860" y="184150"/>
                  </a:cubicBezTo>
                  <a:cubicBezTo>
                    <a:pt x="528320" y="167640"/>
                    <a:pt x="532130" y="144780"/>
                    <a:pt x="543560" y="130810"/>
                  </a:cubicBezTo>
                  <a:cubicBezTo>
                    <a:pt x="556260" y="114300"/>
                    <a:pt x="608330" y="96520"/>
                    <a:pt x="608330" y="96520"/>
                  </a:cubicBezTo>
                </a:path>
              </a:pathLst>
            </a:custGeom>
            <a:solidFill>
              <a:srgbClr val="F7DE5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950774" y="4977529"/>
            <a:ext cx="661035" cy="297180"/>
            <a:chOff x="0" y="0"/>
            <a:chExt cx="881380" cy="396240"/>
          </a:xfrm>
        </p:grpSpPr>
        <p:sp>
          <p:nvSpPr>
            <p:cNvPr id="14" name="Freeform 14"/>
            <p:cNvSpPr/>
            <p:nvPr/>
          </p:nvSpPr>
          <p:spPr>
            <a:xfrm>
              <a:off x="36830" y="36830"/>
              <a:ext cx="795020" cy="316230"/>
            </a:xfrm>
            <a:custGeom>
              <a:avLst/>
              <a:gdLst/>
              <a:ahLst/>
              <a:cxnLst/>
              <a:rect l="l" t="t" r="r" b="b"/>
              <a:pathLst>
                <a:path w="795020" h="316230">
                  <a:moveTo>
                    <a:pt x="715010" y="218440"/>
                  </a:moveTo>
                  <a:cubicBezTo>
                    <a:pt x="134620" y="213360"/>
                    <a:pt x="114300" y="204470"/>
                    <a:pt x="101600" y="186690"/>
                  </a:cubicBezTo>
                  <a:cubicBezTo>
                    <a:pt x="88900" y="168910"/>
                    <a:pt x="85090" y="133350"/>
                    <a:pt x="92710" y="111760"/>
                  </a:cubicBezTo>
                  <a:cubicBezTo>
                    <a:pt x="100330" y="91440"/>
                    <a:pt x="120650" y="73660"/>
                    <a:pt x="149860" y="62230"/>
                  </a:cubicBezTo>
                  <a:cubicBezTo>
                    <a:pt x="205740" y="40640"/>
                    <a:pt x="363220" y="69850"/>
                    <a:pt x="438150" y="58420"/>
                  </a:cubicBezTo>
                  <a:cubicBezTo>
                    <a:pt x="487680" y="49530"/>
                    <a:pt x="525780" y="20320"/>
                    <a:pt x="558800" y="19050"/>
                  </a:cubicBezTo>
                  <a:cubicBezTo>
                    <a:pt x="580390" y="19050"/>
                    <a:pt x="600710" y="25400"/>
                    <a:pt x="615950" y="36830"/>
                  </a:cubicBezTo>
                  <a:cubicBezTo>
                    <a:pt x="629920" y="48260"/>
                    <a:pt x="642620" y="68580"/>
                    <a:pt x="646430" y="86360"/>
                  </a:cubicBezTo>
                  <a:cubicBezTo>
                    <a:pt x="650240" y="105410"/>
                    <a:pt x="643890" y="129540"/>
                    <a:pt x="636270" y="144780"/>
                  </a:cubicBezTo>
                  <a:cubicBezTo>
                    <a:pt x="629920" y="157480"/>
                    <a:pt x="624840" y="166370"/>
                    <a:pt x="608330" y="173990"/>
                  </a:cubicBezTo>
                  <a:cubicBezTo>
                    <a:pt x="565150" y="193040"/>
                    <a:pt x="419100" y="171450"/>
                    <a:pt x="334010" y="184150"/>
                  </a:cubicBezTo>
                  <a:cubicBezTo>
                    <a:pt x="257810" y="195580"/>
                    <a:pt x="149860" y="262890"/>
                    <a:pt x="120650" y="241300"/>
                  </a:cubicBezTo>
                  <a:cubicBezTo>
                    <a:pt x="101600" y="227330"/>
                    <a:pt x="97790" y="167640"/>
                    <a:pt x="116840" y="147320"/>
                  </a:cubicBezTo>
                  <a:cubicBezTo>
                    <a:pt x="146050" y="115570"/>
                    <a:pt x="294640" y="146050"/>
                    <a:pt x="355600" y="138430"/>
                  </a:cubicBezTo>
                  <a:cubicBezTo>
                    <a:pt x="392430" y="133350"/>
                    <a:pt x="415290" y="132080"/>
                    <a:pt x="444500" y="116840"/>
                  </a:cubicBezTo>
                  <a:cubicBezTo>
                    <a:pt x="477520" y="100330"/>
                    <a:pt x="510540" y="49530"/>
                    <a:pt x="539750" y="31750"/>
                  </a:cubicBezTo>
                  <a:cubicBezTo>
                    <a:pt x="557530" y="21590"/>
                    <a:pt x="572770" y="12700"/>
                    <a:pt x="590550" y="13970"/>
                  </a:cubicBezTo>
                  <a:cubicBezTo>
                    <a:pt x="613410" y="15240"/>
                    <a:pt x="648970" y="31750"/>
                    <a:pt x="661670" y="50800"/>
                  </a:cubicBezTo>
                  <a:cubicBezTo>
                    <a:pt x="675640" y="69850"/>
                    <a:pt x="679450" y="107950"/>
                    <a:pt x="671830" y="130810"/>
                  </a:cubicBezTo>
                  <a:cubicBezTo>
                    <a:pt x="662940" y="152400"/>
                    <a:pt x="632460" y="176530"/>
                    <a:pt x="610870" y="182880"/>
                  </a:cubicBezTo>
                  <a:cubicBezTo>
                    <a:pt x="593090" y="187960"/>
                    <a:pt x="572770" y="186690"/>
                    <a:pt x="556260" y="177800"/>
                  </a:cubicBezTo>
                  <a:cubicBezTo>
                    <a:pt x="537210" y="166370"/>
                    <a:pt x="511810" y="137160"/>
                    <a:pt x="508000" y="114300"/>
                  </a:cubicBezTo>
                  <a:cubicBezTo>
                    <a:pt x="504190" y="91440"/>
                    <a:pt x="518160" y="54610"/>
                    <a:pt x="532130" y="38100"/>
                  </a:cubicBezTo>
                  <a:cubicBezTo>
                    <a:pt x="544830" y="24130"/>
                    <a:pt x="565150" y="16510"/>
                    <a:pt x="581660" y="15240"/>
                  </a:cubicBezTo>
                  <a:cubicBezTo>
                    <a:pt x="598170" y="12700"/>
                    <a:pt x="619760" y="16510"/>
                    <a:pt x="635000" y="25400"/>
                  </a:cubicBezTo>
                  <a:cubicBezTo>
                    <a:pt x="650240" y="34290"/>
                    <a:pt x="664210" y="50800"/>
                    <a:pt x="670560" y="67310"/>
                  </a:cubicBezTo>
                  <a:cubicBezTo>
                    <a:pt x="676910" y="82550"/>
                    <a:pt x="679450" y="105410"/>
                    <a:pt x="674370" y="121920"/>
                  </a:cubicBezTo>
                  <a:cubicBezTo>
                    <a:pt x="670560" y="138430"/>
                    <a:pt x="660400" y="151130"/>
                    <a:pt x="643890" y="166370"/>
                  </a:cubicBezTo>
                  <a:cubicBezTo>
                    <a:pt x="613410" y="198120"/>
                    <a:pt x="532130" y="250190"/>
                    <a:pt x="478790" y="274320"/>
                  </a:cubicBezTo>
                  <a:cubicBezTo>
                    <a:pt x="436880" y="293370"/>
                    <a:pt x="400050" y="302260"/>
                    <a:pt x="355600" y="308610"/>
                  </a:cubicBezTo>
                  <a:cubicBezTo>
                    <a:pt x="304800" y="316230"/>
                    <a:pt x="236220" y="309880"/>
                    <a:pt x="189230" y="308610"/>
                  </a:cubicBezTo>
                  <a:cubicBezTo>
                    <a:pt x="154940" y="307340"/>
                    <a:pt x="129540" y="311150"/>
                    <a:pt x="101600" y="303530"/>
                  </a:cubicBezTo>
                  <a:cubicBezTo>
                    <a:pt x="71120" y="295910"/>
                    <a:pt x="22860" y="284480"/>
                    <a:pt x="13970" y="257810"/>
                  </a:cubicBezTo>
                  <a:cubicBezTo>
                    <a:pt x="0" y="219710"/>
                    <a:pt x="59690" y="93980"/>
                    <a:pt x="95250" y="69850"/>
                  </a:cubicBezTo>
                  <a:cubicBezTo>
                    <a:pt x="118110" y="54610"/>
                    <a:pt x="146050" y="73660"/>
                    <a:pt x="173990" y="67310"/>
                  </a:cubicBezTo>
                  <a:cubicBezTo>
                    <a:pt x="209550" y="59690"/>
                    <a:pt x="242570" y="25400"/>
                    <a:pt x="292100" y="15240"/>
                  </a:cubicBezTo>
                  <a:cubicBezTo>
                    <a:pt x="369570" y="0"/>
                    <a:pt x="549910" y="8890"/>
                    <a:pt x="598170" y="26670"/>
                  </a:cubicBezTo>
                  <a:cubicBezTo>
                    <a:pt x="615950" y="33020"/>
                    <a:pt x="621030" y="40640"/>
                    <a:pt x="629920" y="50800"/>
                  </a:cubicBezTo>
                  <a:cubicBezTo>
                    <a:pt x="637540" y="60960"/>
                    <a:pt x="643890" y="73660"/>
                    <a:pt x="646430" y="86360"/>
                  </a:cubicBezTo>
                  <a:cubicBezTo>
                    <a:pt x="648970" y="99060"/>
                    <a:pt x="647700" y="114300"/>
                    <a:pt x="643890" y="127000"/>
                  </a:cubicBezTo>
                  <a:cubicBezTo>
                    <a:pt x="641350" y="139700"/>
                    <a:pt x="633730" y="152400"/>
                    <a:pt x="624840" y="161290"/>
                  </a:cubicBezTo>
                  <a:cubicBezTo>
                    <a:pt x="614680" y="170180"/>
                    <a:pt x="601980" y="180340"/>
                    <a:pt x="590550" y="181610"/>
                  </a:cubicBezTo>
                  <a:cubicBezTo>
                    <a:pt x="579120" y="184150"/>
                    <a:pt x="570230" y="171450"/>
                    <a:pt x="554990" y="171450"/>
                  </a:cubicBezTo>
                  <a:cubicBezTo>
                    <a:pt x="527050" y="173990"/>
                    <a:pt x="487680" y="213360"/>
                    <a:pt x="438150" y="223520"/>
                  </a:cubicBezTo>
                  <a:cubicBezTo>
                    <a:pt x="360680" y="238760"/>
                    <a:pt x="177800" y="231140"/>
                    <a:pt x="130810" y="212090"/>
                  </a:cubicBezTo>
                  <a:cubicBezTo>
                    <a:pt x="114300" y="205740"/>
                    <a:pt x="109220" y="198120"/>
                    <a:pt x="101600" y="186690"/>
                  </a:cubicBezTo>
                  <a:cubicBezTo>
                    <a:pt x="93980" y="172720"/>
                    <a:pt x="87630" y="147320"/>
                    <a:pt x="87630" y="130810"/>
                  </a:cubicBezTo>
                  <a:cubicBezTo>
                    <a:pt x="88900" y="118110"/>
                    <a:pt x="93980" y="105410"/>
                    <a:pt x="101600" y="95250"/>
                  </a:cubicBezTo>
                  <a:cubicBezTo>
                    <a:pt x="111760" y="81280"/>
                    <a:pt x="123190" y="69850"/>
                    <a:pt x="148590" y="62230"/>
                  </a:cubicBezTo>
                  <a:cubicBezTo>
                    <a:pt x="232410" y="36830"/>
                    <a:pt x="628650" y="46990"/>
                    <a:pt x="715010" y="62230"/>
                  </a:cubicBezTo>
                  <a:cubicBezTo>
                    <a:pt x="742950" y="67310"/>
                    <a:pt x="754380" y="71120"/>
                    <a:pt x="767080" y="82550"/>
                  </a:cubicBezTo>
                  <a:cubicBezTo>
                    <a:pt x="779780" y="93980"/>
                    <a:pt x="791210" y="114300"/>
                    <a:pt x="792480" y="130810"/>
                  </a:cubicBezTo>
                  <a:cubicBezTo>
                    <a:pt x="795020" y="148590"/>
                    <a:pt x="791210" y="171450"/>
                    <a:pt x="779780" y="185420"/>
                  </a:cubicBezTo>
                  <a:cubicBezTo>
                    <a:pt x="767080" y="201930"/>
                    <a:pt x="715010" y="218440"/>
                    <a:pt x="715010" y="218440"/>
                  </a:cubicBezTo>
                </a:path>
              </a:pathLst>
            </a:custGeom>
            <a:solidFill>
              <a:srgbClr val="F7DE5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414392" y="3493534"/>
            <a:ext cx="480060" cy="290512"/>
            <a:chOff x="0" y="0"/>
            <a:chExt cx="640080" cy="387350"/>
          </a:xfrm>
        </p:grpSpPr>
        <p:sp>
          <p:nvSpPr>
            <p:cNvPr id="16" name="Freeform 16"/>
            <p:cNvSpPr/>
            <p:nvPr/>
          </p:nvSpPr>
          <p:spPr>
            <a:xfrm>
              <a:off x="46990" y="48260"/>
              <a:ext cx="544830" cy="300990"/>
            </a:xfrm>
            <a:custGeom>
              <a:avLst/>
              <a:gdLst/>
              <a:ahLst/>
              <a:cxnLst/>
              <a:rect l="l" t="t" r="r" b="b"/>
              <a:pathLst>
                <a:path w="544830" h="300990">
                  <a:moveTo>
                    <a:pt x="402590" y="288290"/>
                  </a:moveTo>
                  <a:cubicBezTo>
                    <a:pt x="114300" y="276860"/>
                    <a:pt x="101600" y="267970"/>
                    <a:pt x="92710" y="254000"/>
                  </a:cubicBezTo>
                  <a:cubicBezTo>
                    <a:pt x="82550" y="236220"/>
                    <a:pt x="76200" y="203200"/>
                    <a:pt x="83820" y="184150"/>
                  </a:cubicBezTo>
                  <a:cubicBezTo>
                    <a:pt x="91440" y="163830"/>
                    <a:pt x="109220" y="147320"/>
                    <a:pt x="137160" y="137160"/>
                  </a:cubicBezTo>
                  <a:cubicBezTo>
                    <a:pt x="189230" y="116840"/>
                    <a:pt x="355600" y="146050"/>
                    <a:pt x="397510" y="129540"/>
                  </a:cubicBezTo>
                  <a:cubicBezTo>
                    <a:pt x="414020" y="123190"/>
                    <a:pt x="415290" y="110490"/>
                    <a:pt x="426720" y="105410"/>
                  </a:cubicBezTo>
                  <a:cubicBezTo>
                    <a:pt x="441960" y="99060"/>
                    <a:pt x="466090" y="93980"/>
                    <a:pt x="483870" y="100330"/>
                  </a:cubicBezTo>
                  <a:cubicBezTo>
                    <a:pt x="504190" y="106680"/>
                    <a:pt x="529590" y="130810"/>
                    <a:pt x="538480" y="151130"/>
                  </a:cubicBezTo>
                  <a:cubicBezTo>
                    <a:pt x="544830" y="167640"/>
                    <a:pt x="539750" y="194310"/>
                    <a:pt x="535940" y="207010"/>
                  </a:cubicBezTo>
                  <a:cubicBezTo>
                    <a:pt x="534670" y="214630"/>
                    <a:pt x="533400" y="219710"/>
                    <a:pt x="527050" y="224790"/>
                  </a:cubicBezTo>
                  <a:cubicBezTo>
                    <a:pt x="510540" y="236220"/>
                    <a:pt x="466090" y="241300"/>
                    <a:pt x="422910" y="246380"/>
                  </a:cubicBezTo>
                  <a:cubicBezTo>
                    <a:pt x="353060" y="255270"/>
                    <a:pt x="213360" y="261620"/>
                    <a:pt x="144780" y="251460"/>
                  </a:cubicBezTo>
                  <a:cubicBezTo>
                    <a:pt x="102870" y="245110"/>
                    <a:pt x="71120" y="237490"/>
                    <a:pt x="46990" y="218440"/>
                  </a:cubicBezTo>
                  <a:cubicBezTo>
                    <a:pt x="26670" y="203200"/>
                    <a:pt x="7620" y="176530"/>
                    <a:pt x="3810" y="156210"/>
                  </a:cubicBezTo>
                  <a:cubicBezTo>
                    <a:pt x="0" y="137160"/>
                    <a:pt x="8890" y="113030"/>
                    <a:pt x="17780" y="99060"/>
                  </a:cubicBezTo>
                  <a:cubicBezTo>
                    <a:pt x="25400" y="86360"/>
                    <a:pt x="31750" y="81280"/>
                    <a:pt x="46990" y="72390"/>
                  </a:cubicBezTo>
                  <a:cubicBezTo>
                    <a:pt x="87630" y="50800"/>
                    <a:pt x="226060" y="16510"/>
                    <a:pt x="283210" y="6350"/>
                  </a:cubicBezTo>
                  <a:cubicBezTo>
                    <a:pt x="314960" y="1270"/>
                    <a:pt x="335280" y="0"/>
                    <a:pt x="358140" y="2540"/>
                  </a:cubicBezTo>
                  <a:cubicBezTo>
                    <a:pt x="377190" y="5080"/>
                    <a:pt x="394970" y="7620"/>
                    <a:pt x="408940" y="17780"/>
                  </a:cubicBezTo>
                  <a:cubicBezTo>
                    <a:pt x="422910" y="26670"/>
                    <a:pt x="436880" y="43180"/>
                    <a:pt x="441960" y="60960"/>
                  </a:cubicBezTo>
                  <a:cubicBezTo>
                    <a:pt x="447040" y="81280"/>
                    <a:pt x="440690" y="119380"/>
                    <a:pt x="427990" y="138430"/>
                  </a:cubicBezTo>
                  <a:cubicBezTo>
                    <a:pt x="417830" y="153670"/>
                    <a:pt x="400050" y="163830"/>
                    <a:pt x="383540" y="167640"/>
                  </a:cubicBezTo>
                  <a:cubicBezTo>
                    <a:pt x="367030" y="172720"/>
                    <a:pt x="345440" y="172720"/>
                    <a:pt x="330200" y="165100"/>
                  </a:cubicBezTo>
                  <a:cubicBezTo>
                    <a:pt x="309880" y="154940"/>
                    <a:pt x="285750" y="125730"/>
                    <a:pt x="279400" y="104140"/>
                  </a:cubicBezTo>
                  <a:cubicBezTo>
                    <a:pt x="274320" y="87630"/>
                    <a:pt x="278130" y="66040"/>
                    <a:pt x="285750" y="50800"/>
                  </a:cubicBezTo>
                  <a:cubicBezTo>
                    <a:pt x="292100" y="35560"/>
                    <a:pt x="306070" y="19050"/>
                    <a:pt x="322580" y="12700"/>
                  </a:cubicBezTo>
                  <a:cubicBezTo>
                    <a:pt x="342900" y="3810"/>
                    <a:pt x="381000" y="1270"/>
                    <a:pt x="401320" y="12700"/>
                  </a:cubicBezTo>
                  <a:cubicBezTo>
                    <a:pt x="421640" y="24130"/>
                    <a:pt x="441960" y="57150"/>
                    <a:pt x="445770" y="78740"/>
                  </a:cubicBezTo>
                  <a:cubicBezTo>
                    <a:pt x="448310" y="96520"/>
                    <a:pt x="441960" y="116840"/>
                    <a:pt x="433070" y="130810"/>
                  </a:cubicBezTo>
                  <a:cubicBezTo>
                    <a:pt x="424180" y="144780"/>
                    <a:pt x="410210" y="158750"/>
                    <a:pt x="392430" y="165100"/>
                  </a:cubicBezTo>
                  <a:cubicBezTo>
                    <a:pt x="365760" y="173990"/>
                    <a:pt x="321310" y="152400"/>
                    <a:pt x="285750" y="158750"/>
                  </a:cubicBezTo>
                  <a:cubicBezTo>
                    <a:pt x="247650" y="166370"/>
                    <a:pt x="209550" y="200660"/>
                    <a:pt x="173990" y="212090"/>
                  </a:cubicBezTo>
                  <a:cubicBezTo>
                    <a:pt x="143510" y="222250"/>
                    <a:pt x="111760" y="231140"/>
                    <a:pt x="86360" y="228600"/>
                  </a:cubicBezTo>
                  <a:cubicBezTo>
                    <a:pt x="64770" y="226060"/>
                    <a:pt x="44450" y="219710"/>
                    <a:pt x="30480" y="207010"/>
                  </a:cubicBezTo>
                  <a:cubicBezTo>
                    <a:pt x="17780" y="195580"/>
                    <a:pt x="5080" y="175260"/>
                    <a:pt x="3810" y="156210"/>
                  </a:cubicBezTo>
                  <a:cubicBezTo>
                    <a:pt x="2540" y="133350"/>
                    <a:pt x="15240" y="99060"/>
                    <a:pt x="30480" y="83820"/>
                  </a:cubicBezTo>
                  <a:cubicBezTo>
                    <a:pt x="44450" y="69850"/>
                    <a:pt x="67310" y="62230"/>
                    <a:pt x="86360" y="63500"/>
                  </a:cubicBezTo>
                  <a:cubicBezTo>
                    <a:pt x="105410" y="63500"/>
                    <a:pt x="115570" y="81280"/>
                    <a:pt x="144780" y="87630"/>
                  </a:cubicBezTo>
                  <a:cubicBezTo>
                    <a:pt x="209550" y="101600"/>
                    <a:pt x="478790" y="83820"/>
                    <a:pt x="481330" y="97790"/>
                  </a:cubicBezTo>
                  <a:cubicBezTo>
                    <a:pt x="481330" y="105410"/>
                    <a:pt x="400050" y="133350"/>
                    <a:pt x="397510" y="129540"/>
                  </a:cubicBezTo>
                  <a:cubicBezTo>
                    <a:pt x="396240" y="127000"/>
                    <a:pt x="415290" y="110490"/>
                    <a:pt x="426720" y="105410"/>
                  </a:cubicBezTo>
                  <a:cubicBezTo>
                    <a:pt x="441960" y="99060"/>
                    <a:pt x="467360" y="95250"/>
                    <a:pt x="483870" y="100330"/>
                  </a:cubicBezTo>
                  <a:cubicBezTo>
                    <a:pt x="500380" y="104140"/>
                    <a:pt x="519430" y="118110"/>
                    <a:pt x="529590" y="133350"/>
                  </a:cubicBezTo>
                  <a:cubicBezTo>
                    <a:pt x="539750" y="148590"/>
                    <a:pt x="542290" y="172720"/>
                    <a:pt x="541020" y="189230"/>
                  </a:cubicBezTo>
                  <a:cubicBezTo>
                    <a:pt x="539750" y="201930"/>
                    <a:pt x="535940" y="213360"/>
                    <a:pt x="527050" y="224790"/>
                  </a:cubicBezTo>
                  <a:cubicBezTo>
                    <a:pt x="510540" y="242570"/>
                    <a:pt x="478790" y="265430"/>
                    <a:pt x="439420" y="276860"/>
                  </a:cubicBezTo>
                  <a:cubicBezTo>
                    <a:pt x="370840" y="297180"/>
                    <a:pt x="191770" y="300990"/>
                    <a:pt x="137160" y="284480"/>
                  </a:cubicBezTo>
                  <a:cubicBezTo>
                    <a:pt x="114300" y="276860"/>
                    <a:pt x="101600" y="267970"/>
                    <a:pt x="92710" y="254000"/>
                  </a:cubicBezTo>
                  <a:cubicBezTo>
                    <a:pt x="82550" y="236220"/>
                    <a:pt x="76200" y="203200"/>
                    <a:pt x="83820" y="184150"/>
                  </a:cubicBezTo>
                  <a:cubicBezTo>
                    <a:pt x="91440" y="163830"/>
                    <a:pt x="109220" y="147320"/>
                    <a:pt x="137160" y="137160"/>
                  </a:cubicBezTo>
                  <a:cubicBezTo>
                    <a:pt x="191770" y="115570"/>
                    <a:pt x="368300" y="119380"/>
                    <a:pt x="421640" y="135890"/>
                  </a:cubicBezTo>
                  <a:cubicBezTo>
                    <a:pt x="444500" y="142240"/>
                    <a:pt x="457200" y="152400"/>
                    <a:pt x="466090" y="166370"/>
                  </a:cubicBezTo>
                  <a:cubicBezTo>
                    <a:pt x="476250" y="180340"/>
                    <a:pt x="481330" y="203200"/>
                    <a:pt x="480060" y="219710"/>
                  </a:cubicBezTo>
                  <a:cubicBezTo>
                    <a:pt x="477520" y="237490"/>
                    <a:pt x="467360" y="257810"/>
                    <a:pt x="454660" y="267970"/>
                  </a:cubicBezTo>
                  <a:cubicBezTo>
                    <a:pt x="440690" y="279400"/>
                    <a:pt x="402590" y="288290"/>
                    <a:pt x="402590" y="288290"/>
                  </a:cubicBezTo>
                </a:path>
              </a:pathLst>
            </a:custGeom>
            <a:solidFill>
              <a:srgbClr val="FFF7D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3579560" y="5105498"/>
            <a:ext cx="3604492" cy="2253948"/>
          </a:xfrm>
          <a:custGeom>
            <a:avLst/>
            <a:gdLst/>
            <a:ahLst/>
            <a:cxnLst/>
            <a:rect l="l" t="t" r="r" b="b"/>
            <a:pathLst>
              <a:path w="3604492" h="2253948">
                <a:moveTo>
                  <a:pt x="0" y="0"/>
                </a:moveTo>
                <a:lnTo>
                  <a:pt x="3604492" y="0"/>
                </a:lnTo>
                <a:lnTo>
                  <a:pt x="3604492" y="2253949"/>
                </a:lnTo>
                <a:lnTo>
                  <a:pt x="0" y="22539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5256921" y="6364251"/>
            <a:ext cx="319088" cy="227647"/>
            <a:chOff x="0" y="0"/>
            <a:chExt cx="425450" cy="303530"/>
          </a:xfrm>
        </p:grpSpPr>
        <p:sp>
          <p:nvSpPr>
            <p:cNvPr id="19" name="Freeform 19"/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313118" y="6378539"/>
            <a:ext cx="274320" cy="224790"/>
            <a:chOff x="0" y="0"/>
            <a:chExt cx="365760" cy="299720"/>
          </a:xfrm>
        </p:grpSpPr>
        <p:sp>
          <p:nvSpPr>
            <p:cNvPr id="21" name="Freeform 21"/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Freeform 22"/>
          <p:cNvSpPr/>
          <p:nvPr/>
        </p:nvSpPr>
        <p:spPr>
          <a:xfrm>
            <a:off x="11651015" y="6872942"/>
            <a:ext cx="5144813" cy="2987207"/>
          </a:xfrm>
          <a:custGeom>
            <a:avLst/>
            <a:gdLst/>
            <a:ahLst/>
            <a:cxnLst/>
            <a:rect l="l" t="t" r="r" b="b"/>
            <a:pathLst>
              <a:path w="5144813" h="2987207">
                <a:moveTo>
                  <a:pt x="0" y="0"/>
                </a:moveTo>
                <a:lnTo>
                  <a:pt x="5144813" y="0"/>
                </a:lnTo>
                <a:lnTo>
                  <a:pt x="5144813" y="2987207"/>
                </a:lnTo>
                <a:lnTo>
                  <a:pt x="0" y="29872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4206181" y="7115996"/>
            <a:ext cx="268605" cy="238125"/>
            <a:chOff x="0" y="0"/>
            <a:chExt cx="358140" cy="317500"/>
          </a:xfrm>
        </p:grpSpPr>
        <p:sp>
          <p:nvSpPr>
            <p:cNvPr id="24" name="Freeform 24"/>
            <p:cNvSpPr/>
            <p:nvPr/>
          </p:nvSpPr>
          <p:spPr>
            <a:xfrm>
              <a:off x="45720" y="44450"/>
              <a:ext cx="262890" cy="227330"/>
            </a:xfrm>
            <a:custGeom>
              <a:avLst/>
              <a:gdLst/>
              <a:ahLst/>
              <a:cxnLst/>
              <a:rect l="l" t="t" r="r" b="b"/>
              <a:pathLst>
                <a:path w="262890" h="227330">
                  <a:moveTo>
                    <a:pt x="226060" y="142240"/>
                  </a:moveTo>
                  <a:cubicBezTo>
                    <a:pt x="81280" y="227330"/>
                    <a:pt x="66040" y="226060"/>
                    <a:pt x="52070" y="218440"/>
                  </a:cubicBezTo>
                  <a:cubicBezTo>
                    <a:pt x="33020" y="209550"/>
                    <a:pt x="11430" y="182880"/>
                    <a:pt x="5080" y="163830"/>
                  </a:cubicBezTo>
                  <a:cubicBezTo>
                    <a:pt x="0" y="147320"/>
                    <a:pt x="3810" y="128270"/>
                    <a:pt x="11430" y="114300"/>
                  </a:cubicBezTo>
                  <a:cubicBezTo>
                    <a:pt x="17780" y="100330"/>
                    <a:pt x="29210" y="85090"/>
                    <a:pt x="44450" y="78740"/>
                  </a:cubicBezTo>
                  <a:cubicBezTo>
                    <a:pt x="63500" y="71120"/>
                    <a:pt x="99060" y="69850"/>
                    <a:pt x="116840" y="80010"/>
                  </a:cubicBezTo>
                  <a:cubicBezTo>
                    <a:pt x="135890" y="90170"/>
                    <a:pt x="154940" y="118110"/>
                    <a:pt x="157480" y="139700"/>
                  </a:cubicBezTo>
                  <a:cubicBezTo>
                    <a:pt x="160020" y="161290"/>
                    <a:pt x="146050" y="193040"/>
                    <a:pt x="129540" y="207010"/>
                  </a:cubicBezTo>
                  <a:cubicBezTo>
                    <a:pt x="114300" y="219710"/>
                    <a:pt x="80010" y="227330"/>
                    <a:pt x="59690" y="220980"/>
                  </a:cubicBezTo>
                  <a:cubicBezTo>
                    <a:pt x="39370" y="215900"/>
                    <a:pt x="15240" y="190500"/>
                    <a:pt x="7620" y="171450"/>
                  </a:cubicBezTo>
                  <a:cubicBezTo>
                    <a:pt x="1270" y="156210"/>
                    <a:pt x="2540" y="137160"/>
                    <a:pt x="7620" y="121920"/>
                  </a:cubicBezTo>
                  <a:cubicBezTo>
                    <a:pt x="12700" y="107950"/>
                    <a:pt x="22860" y="96520"/>
                    <a:pt x="38100" y="82550"/>
                  </a:cubicBezTo>
                  <a:cubicBezTo>
                    <a:pt x="63500" y="59690"/>
                    <a:pt x="124460" y="15240"/>
                    <a:pt x="158750" y="6350"/>
                  </a:cubicBezTo>
                  <a:cubicBezTo>
                    <a:pt x="179070" y="0"/>
                    <a:pt x="196850" y="1270"/>
                    <a:pt x="212090" y="7620"/>
                  </a:cubicBezTo>
                  <a:cubicBezTo>
                    <a:pt x="228600" y="13970"/>
                    <a:pt x="245110" y="30480"/>
                    <a:pt x="252730" y="44450"/>
                  </a:cubicBezTo>
                  <a:cubicBezTo>
                    <a:pt x="259080" y="54610"/>
                    <a:pt x="262890" y="66040"/>
                    <a:pt x="260350" y="80010"/>
                  </a:cubicBezTo>
                  <a:cubicBezTo>
                    <a:pt x="257810" y="97790"/>
                    <a:pt x="226060" y="142240"/>
                    <a:pt x="226060" y="142240"/>
                  </a:cubicBezTo>
                </a:path>
              </a:pathLst>
            </a:custGeom>
            <a:solidFill>
              <a:srgbClr val="FDB6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823276" y="7218866"/>
            <a:ext cx="254317" cy="204788"/>
            <a:chOff x="0" y="0"/>
            <a:chExt cx="339090" cy="273050"/>
          </a:xfrm>
        </p:grpSpPr>
        <p:sp>
          <p:nvSpPr>
            <p:cNvPr id="26" name="Freeform 26"/>
            <p:cNvSpPr/>
            <p:nvPr/>
          </p:nvSpPr>
          <p:spPr>
            <a:xfrm>
              <a:off x="45720" y="48260"/>
              <a:ext cx="245110" cy="177800"/>
            </a:xfrm>
            <a:custGeom>
              <a:avLst/>
              <a:gdLst/>
              <a:ahLst/>
              <a:cxnLst/>
              <a:rect l="l" t="t" r="r" b="b"/>
              <a:pathLst>
                <a:path w="245110" h="177800">
                  <a:moveTo>
                    <a:pt x="63500" y="21590"/>
                  </a:moveTo>
                  <a:cubicBezTo>
                    <a:pt x="193040" y="6350"/>
                    <a:pt x="208280" y="12700"/>
                    <a:pt x="218440" y="25400"/>
                  </a:cubicBezTo>
                  <a:cubicBezTo>
                    <a:pt x="232410" y="39370"/>
                    <a:pt x="245110" y="72390"/>
                    <a:pt x="241300" y="93980"/>
                  </a:cubicBezTo>
                  <a:cubicBezTo>
                    <a:pt x="236220" y="115570"/>
                    <a:pt x="214630" y="142240"/>
                    <a:pt x="195580" y="151130"/>
                  </a:cubicBezTo>
                  <a:cubicBezTo>
                    <a:pt x="176530" y="160020"/>
                    <a:pt x="140970" y="154940"/>
                    <a:pt x="123190" y="146050"/>
                  </a:cubicBezTo>
                  <a:cubicBezTo>
                    <a:pt x="109220" y="138430"/>
                    <a:pt x="97790" y="121920"/>
                    <a:pt x="92710" y="106680"/>
                  </a:cubicBezTo>
                  <a:cubicBezTo>
                    <a:pt x="86360" y="92710"/>
                    <a:pt x="83820" y="73660"/>
                    <a:pt x="90170" y="57150"/>
                  </a:cubicBezTo>
                  <a:cubicBezTo>
                    <a:pt x="97790" y="39370"/>
                    <a:pt x="120650" y="12700"/>
                    <a:pt x="140970" y="6350"/>
                  </a:cubicBezTo>
                  <a:cubicBezTo>
                    <a:pt x="161290" y="0"/>
                    <a:pt x="195580" y="6350"/>
                    <a:pt x="212090" y="19050"/>
                  </a:cubicBezTo>
                  <a:cubicBezTo>
                    <a:pt x="229870" y="33020"/>
                    <a:pt x="241300" y="66040"/>
                    <a:pt x="241300" y="85090"/>
                  </a:cubicBezTo>
                  <a:cubicBezTo>
                    <a:pt x="241300" y="101600"/>
                    <a:pt x="232410" y="119380"/>
                    <a:pt x="222250" y="130810"/>
                  </a:cubicBezTo>
                  <a:cubicBezTo>
                    <a:pt x="212090" y="143510"/>
                    <a:pt x="198120" y="149860"/>
                    <a:pt x="180340" y="156210"/>
                  </a:cubicBezTo>
                  <a:cubicBezTo>
                    <a:pt x="153670" y="165100"/>
                    <a:pt x="102870" y="177800"/>
                    <a:pt x="74930" y="173990"/>
                  </a:cubicBezTo>
                  <a:cubicBezTo>
                    <a:pt x="54610" y="171450"/>
                    <a:pt x="36830" y="162560"/>
                    <a:pt x="25400" y="152400"/>
                  </a:cubicBezTo>
                  <a:cubicBezTo>
                    <a:pt x="15240" y="143510"/>
                    <a:pt x="8890" y="133350"/>
                    <a:pt x="5080" y="120650"/>
                  </a:cubicBezTo>
                  <a:cubicBezTo>
                    <a:pt x="1270" y="106680"/>
                    <a:pt x="0" y="82550"/>
                    <a:pt x="7620" y="67310"/>
                  </a:cubicBezTo>
                  <a:cubicBezTo>
                    <a:pt x="16510" y="48260"/>
                    <a:pt x="63500" y="21590"/>
                    <a:pt x="63500" y="21590"/>
                  </a:cubicBezTo>
                </a:path>
              </a:pathLst>
            </a:custGeom>
            <a:solidFill>
              <a:srgbClr val="FDB6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6072128" y="8170414"/>
            <a:ext cx="188595" cy="184785"/>
            <a:chOff x="0" y="0"/>
            <a:chExt cx="251460" cy="246380"/>
          </a:xfrm>
        </p:grpSpPr>
        <p:sp>
          <p:nvSpPr>
            <p:cNvPr id="28" name="Freeform 28"/>
            <p:cNvSpPr/>
            <p:nvPr/>
          </p:nvSpPr>
          <p:spPr>
            <a:xfrm>
              <a:off x="50800" y="49530"/>
              <a:ext cx="148590" cy="151130"/>
            </a:xfrm>
            <a:custGeom>
              <a:avLst/>
              <a:gdLst/>
              <a:ahLst/>
              <a:cxnLst/>
              <a:rect l="l" t="t" r="r" b="b"/>
              <a:pathLst>
                <a:path w="148590" h="151130">
                  <a:moveTo>
                    <a:pt x="148590" y="53340"/>
                  </a:moveTo>
                  <a:cubicBezTo>
                    <a:pt x="129540" y="134620"/>
                    <a:pt x="120650" y="140970"/>
                    <a:pt x="107950" y="146050"/>
                  </a:cubicBezTo>
                  <a:cubicBezTo>
                    <a:pt x="90170" y="151130"/>
                    <a:pt x="53340" y="148590"/>
                    <a:pt x="36830" y="14097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0" y="80010"/>
                  </a:cubicBezTo>
                  <a:cubicBezTo>
                    <a:pt x="1270" y="62230"/>
                    <a:pt x="16510" y="29210"/>
                    <a:pt x="29210" y="16510"/>
                  </a:cubicBezTo>
                  <a:cubicBezTo>
                    <a:pt x="38100" y="6350"/>
                    <a:pt x="49530" y="1270"/>
                    <a:pt x="62230" y="1270"/>
                  </a:cubicBezTo>
                  <a:cubicBezTo>
                    <a:pt x="81280" y="0"/>
                    <a:pt x="130810" y="21590"/>
                    <a:pt x="130810" y="21590"/>
                  </a:cubicBezTo>
                </a:path>
              </a:pathLst>
            </a:custGeom>
            <a:solidFill>
              <a:srgbClr val="597E7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Freeform 29"/>
          <p:cNvSpPr/>
          <p:nvPr/>
        </p:nvSpPr>
        <p:spPr>
          <a:xfrm>
            <a:off x="7449332" y="5898242"/>
            <a:ext cx="2898257" cy="1461204"/>
          </a:xfrm>
          <a:custGeom>
            <a:avLst/>
            <a:gdLst/>
            <a:ahLst/>
            <a:cxnLst/>
            <a:rect l="l" t="t" r="r" b="b"/>
            <a:pathLst>
              <a:path w="2898257" h="1461204">
                <a:moveTo>
                  <a:pt x="0" y="0"/>
                </a:moveTo>
                <a:lnTo>
                  <a:pt x="2898257" y="0"/>
                </a:lnTo>
                <a:lnTo>
                  <a:pt x="2898257" y="1461205"/>
                </a:lnTo>
                <a:lnTo>
                  <a:pt x="0" y="14612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2729922" y="6232472"/>
            <a:ext cx="3805359" cy="2987207"/>
          </a:xfrm>
          <a:custGeom>
            <a:avLst/>
            <a:gdLst/>
            <a:ahLst/>
            <a:cxnLst/>
            <a:rect l="l" t="t" r="r" b="b"/>
            <a:pathLst>
              <a:path w="3805359" h="2987207">
                <a:moveTo>
                  <a:pt x="0" y="0"/>
                </a:moveTo>
                <a:lnTo>
                  <a:pt x="3805359" y="0"/>
                </a:lnTo>
                <a:lnTo>
                  <a:pt x="3805359" y="2987208"/>
                </a:lnTo>
                <a:lnTo>
                  <a:pt x="0" y="29872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4541681" y="6400280"/>
            <a:ext cx="189548" cy="189548"/>
            <a:chOff x="0" y="0"/>
            <a:chExt cx="252730" cy="252730"/>
          </a:xfrm>
        </p:grpSpPr>
        <p:sp>
          <p:nvSpPr>
            <p:cNvPr id="32" name="Freeform 32"/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Freeform 33"/>
          <p:cNvSpPr/>
          <p:nvPr/>
        </p:nvSpPr>
        <p:spPr>
          <a:xfrm>
            <a:off x="5370082" y="8646879"/>
            <a:ext cx="1392613" cy="828025"/>
          </a:xfrm>
          <a:custGeom>
            <a:avLst/>
            <a:gdLst/>
            <a:ahLst/>
            <a:cxnLst/>
            <a:rect l="l" t="t" r="r" b="b"/>
            <a:pathLst>
              <a:path w="1392613" h="828025">
                <a:moveTo>
                  <a:pt x="0" y="0"/>
                </a:moveTo>
                <a:lnTo>
                  <a:pt x="1392613" y="0"/>
                </a:lnTo>
                <a:lnTo>
                  <a:pt x="1392613" y="828024"/>
                </a:lnTo>
                <a:lnTo>
                  <a:pt x="0" y="82802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379831" y="8899864"/>
            <a:ext cx="3027805" cy="1007433"/>
          </a:xfrm>
          <a:custGeom>
            <a:avLst/>
            <a:gdLst/>
            <a:ahLst/>
            <a:cxnLst/>
            <a:rect l="l" t="t" r="r" b="b"/>
            <a:pathLst>
              <a:path w="3027805" h="1007433">
                <a:moveTo>
                  <a:pt x="0" y="0"/>
                </a:moveTo>
                <a:lnTo>
                  <a:pt x="3027805" y="0"/>
                </a:lnTo>
                <a:lnTo>
                  <a:pt x="3027805" y="1007434"/>
                </a:lnTo>
                <a:lnTo>
                  <a:pt x="0" y="10074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-19050" y="0"/>
            <a:ext cx="4878186" cy="2646772"/>
          </a:xfrm>
          <a:custGeom>
            <a:avLst/>
            <a:gdLst/>
            <a:ahLst/>
            <a:cxnLst/>
            <a:rect l="l" t="t" r="r" b="b"/>
            <a:pathLst>
              <a:path w="4878186" h="2646772">
                <a:moveTo>
                  <a:pt x="0" y="0"/>
                </a:moveTo>
                <a:lnTo>
                  <a:pt x="4878186" y="0"/>
                </a:lnTo>
                <a:lnTo>
                  <a:pt x="4878186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4995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/>
          <p:nvPr/>
        </p:nvGrpSpPr>
        <p:grpSpPr>
          <a:xfrm>
            <a:off x="17184052" y="4590097"/>
            <a:ext cx="246697" cy="117158"/>
            <a:chOff x="0" y="0"/>
            <a:chExt cx="328930" cy="156210"/>
          </a:xfrm>
        </p:grpSpPr>
        <p:sp>
          <p:nvSpPr>
            <p:cNvPr id="37" name="Freeform 37"/>
            <p:cNvSpPr/>
            <p:nvPr/>
          </p:nvSpPr>
          <p:spPr>
            <a:xfrm>
              <a:off x="50800" y="41910"/>
              <a:ext cx="227330" cy="67310"/>
            </a:xfrm>
            <a:custGeom>
              <a:avLst/>
              <a:gdLst/>
              <a:ahLst/>
              <a:cxnLst/>
              <a:rect l="l" t="t" r="r" b="b"/>
              <a:pathLst>
                <a:path w="227330" h="67310">
                  <a:moveTo>
                    <a:pt x="208280" y="46990"/>
                  </a:moveTo>
                  <a:cubicBezTo>
                    <a:pt x="58420" y="49530"/>
                    <a:pt x="33020" y="67310"/>
                    <a:pt x="19050" y="63500"/>
                  </a:cubicBezTo>
                  <a:cubicBezTo>
                    <a:pt x="10160" y="60960"/>
                    <a:pt x="0" y="49530"/>
                    <a:pt x="0" y="43180"/>
                  </a:cubicBezTo>
                  <a:cubicBezTo>
                    <a:pt x="0" y="36830"/>
                    <a:pt x="15240" y="25400"/>
                    <a:pt x="21590" y="25400"/>
                  </a:cubicBezTo>
                  <a:cubicBezTo>
                    <a:pt x="26670" y="24130"/>
                    <a:pt x="34290" y="30480"/>
                    <a:pt x="36830" y="35560"/>
                  </a:cubicBezTo>
                  <a:cubicBezTo>
                    <a:pt x="39370" y="40640"/>
                    <a:pt x="36830" y="53340"/>
                    <a:pt x="33020" y="58420"/>
                  </a:cubicBezTo>
                  <a:cubicBezTo>
                    <a:pt x="29210" y="62230"/>
                    <a:pt x="20320" y="64770"/>
                    <a:pt x="15240" y="62230"/>
                  </a:cubicBezTo>
                  <a:cubicBezTo>
                    <a:pt x="8890" y="60960"/>
                    <a:pt x="1270" y="50800"/>
                    <a:pt x="0" y="44450"/>
                  </a:cubicBezTo>
                  <a:cubicBezTo>
                    <a:pt x="0" y="39370"/>
                    <a:pt x="2540" y="33020"/>
                    <a:pt x="7620" y="29210"/>
                  </a:cubicBezTo>
                  <a:cubicBezTo>
                    <a:pt x="19050" y="19050"/>
                    <a:pt x="54610" y="12700"/>
                    <a:pt x="82550" y="8890"/>
                  </a:cubicBezTo>
                  <a:cubicBezTo>
                    <a:pt x="118110" y="3810"/>
                    <a:pt x="185420" y="0"/>
                    <a:pt x="208280" y="8890"/>
                  </a:cubicBezTo>
                  <a:cubicBezTo>
                    <a:pt x="218440" y="12700"/>
                    <a:pt x="226060" y="19050"/>
                    <a:pt x="226060" y="25400"/>
                  </a:cubicBezTo>
                  <a:cubicBezTo>
                    <a:pt x="227330" y="31750"/>
                    <a:pt x="208280" y="46990"/>
                    <a:pt x="208280" y="46990"/>
                  </a:cubicBezTo>
                </a:path>
              </a:pathLst>
            </a:custGeom>
            <a:solidFill>
              <a:srgbClr val="F7DE5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517387" y="1514573"/>
            <a:ext cx="13253225" cy="227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00"/>
              </a:lnSpc>
            </a:pPr>
            <a:r>
              <a:rPr lang="en-US" sz="13500" dirty="0">
                <a:solidFill>
                  <a:srgbClr val="67483E"/>
                </a:solidFill>
                <a:latin typeface="Arial Black" panose="020B0A04020102020204" pitchFamily="34" charset="0"/>
                <a:ea typeface="Malgun Gothic" panose="020B0503020000020004" pitchFamily="34" charset="-127"/>
                <a:cs typeface="เอฟซี แคนดี้"/>
                <a:sym typeface="เอฟซี แคนดี้"/>
              </a:rPr>
              <a:t>Toys Sales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291793" y="4234498"/>
            <a:ext cx="7683061" cy="58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67483E"/>
                </a:solidFill>
                <a:latin typeface="Arial Rounded MT Bold" panose="020F0704030504030204" pitchFamily="34" charset="0"/>
                <a:ea typeface="Cocomat Pro Bold"/>
                <a:cs typeface="Cocomat Pro Bold"/>
                <a:sym typeface="Cocomat Pro Bold"/>
              </a:rPr>
              <a:t>Report by group 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3146D-7502-8F96-1711-7DE9DAB2F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40BFA22-B31D-03C7-40DC-ECD97740F4C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191A132-E315-3670-53D6-B1EDDCA9BDB5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621CCC2-9F69-1F17-A92E-BB318F59EF92}"/>
              </a:ext>
            </a:extLst>
          </p:cNvPr>
          <p:cNvSpPr/>
          <p:nvPr/>
        </p:nvSpPr>
        <p:spPr>
          <a:xfrm>
            <a:off x="572216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02A7AA9-F91E-3FC5-DB44-925C0651512A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CCF666B-FDFF-B106-3F96-64A68BA678F5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3680D9C-128B-AE3B-1632-C045D3DC5E3D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EBA6FB1-0BFA-30DC-0C7B-402973AA3B59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BA37B86-8E17-1011-B667-1B63AF598506}"/>
              </a:ext>
            </a:extLst>
          </p:cNvPr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D74C1E7-387E-F59F-7376-41D6814B0B1F}"/>
                </a:ext>
              </a:extLst>
            </p:cNvPr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E7927C6-A47D-1A7D-551B-37C615B51273}"/>
              </a:ext>
            </a:extLst>
          </p:cNvPr>
          <p:cNvGrpSpPr/>
          <p:nvPr/>
        </p:nvGrpSpPr>
        <p:grpSpPr>
          <a:xfrm>
            <a:off x="14129733" y="8180463"/>
            <a:ext cx="4158267" cy="2155674"/>
            <a:chOff x="14129733" y="8180463"/>
            <a:chExt cx="4158267" cy="2155674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CF06175-2007-A4FE-3971-3B5874ABAD3E}"/>
                </a:ext>
              </a:extLst>
            </p:cNvPr>
            <p:cNvSpPr/>
            <p:nvPr/>
          </p:nvSpPr>
          <p:spPr>
            <a:xfrm>
              <a:off x="15541918" y="8180463"/>
              <a:ext cx="2746082" cy="2155674"/>
            </a:xfrm>
            <a:custGeom>
              <a:avLst/>
              <a:gdLst/>
              <a:ahLst/>
              <a:cxnLst/>
              <a:rect l="l" t="t" r="r" b="b"/>
              <a:pathLst>
                <a:path w="2746082" h="2155674">
                  <a:moveTo>
                    <a:pt x="0" y="0"/>
                  </a:moveTo>
                  <a:lnTo>
                    <a:pt x="2746082" y="0"/>
                  </a:lnTo>
                  <a:lnTo>
                    <a:pt x="2746082" y="2155674"/>
                  </a:lnTo>
                  <a:lnTo>
                    <a:pt x="0" y="2155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CF40265-36F5-78EC-D328-1E8B8B27FE7D}"/>
                </a:ext>
              </a:extLst>
            </p:cNvPr>
            <p:cNvSpPr/>
            <p:nvPr/>
          </p:nvSpPr>
          <p:spPr>
            <a:xfrm>
              <a:off x="14129733" y="8846770"/>
              <a:ext cx="2422250" cy="1440230"/>
            </a:xfrm>
            <a:custGeom>
              <a:avLst/>
              <a:gdLst/>
              <a:ahLst/>
              <a:cxnLst/>
              <a:rect l="l" t="t" r="r" b="b"/>
              <a:pathLst>
                <a:path w="2422250" h="1440230">
                  <a:moveTo>
                    <a:pt x="0" y="0"/>
                  </a:moveTo>
                  <a:lnTo>
                    <a:pt x="2422250" y="0"/>
                  </a:lnTo>
                  <a:lnTo>
                    <a:pt x="2422250" y="1440230"/>
                  </a:lnTo>
                  <a:lnTo>
                    <a:pt x="0" y="1440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CC278471-2D05-3095-4A18-0174E9A2994F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467432E-6A4A-5921-A42F-12E122785A07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408921D-E608-69D5-D7D8-69C01712D7A2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F0A562F6-9269-364A-68B8-C9825E033080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B5B6CBD-5972-C3D3-ADC1-F7F85C427CA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79367D33-3394-DB74-67CF-A7C2F6AB232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E85F74C7-A584-0B81-EB0F-DFF222238883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D29115A-64AE-EEFB-ED3A-FE9DB49599B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C7B7E932-98C4-8E79-8D18-1305D2A8571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D5D7CA81-0F47-78C7-2236-96FB7110DD84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81C6C755-37A8-6E9E-4A14-67DAC9FFC258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51A75214-B619-A686-99CE-81C9C1A46E96}"/>
              </a:ext>
            </a:extLst>
          </p:cNvPr>
          <p:cNvSpPr txBox="1"/>
          <p:nvPr/>
        </p:nvSpPr>
        <p:spPr>
          <a:xfrm>
            <a:off x="5925817" y="220042"/>
            <a:ext cx="6752880" cy="1399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indent="0" algn="ctr" fontAlgn="auto">
              <a:lnSpc>
                <a:spcPts val="12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Key Findings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81079569-8025-D3AA-051D-8696E31A8A8D}"/>
              </a:ext>
            </a:extLst>
          </p:cNvPr>
          <p:cNvSpPr txBox="1"/>
          <p:nvPr/>
        </p:nvSpPr>
        <p:spPr>
          <a:xfrm>
            <a:off x="2669050" y="2378154"/>
            <a:ext cx="10859699" cy="1169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 fontAlgn="base">
              <a:spcBef>
                <a:spcPts val="1200"/>
              </a:spcBef>
            </a:pPr>
            <a:r>
              <a:rPr lang="en-US" sz="3600" b="1" dirty="0">
                <a:solidFill>
                  <a:srgbClr val="67483E"/>
                </a:solidFill>
                <a:latin typeface="+mj-lt"/>
                <a:cs typeface="เอฟซี แคนดี้" panose="020B0604020202020204" charset="-34"/>
              </a:rPr>
              <a:t>Year-Over-Year Performance</a:t>
            </a:r>
          </a:p>
          <a:p>
            <a:pPr rtl="0" fontAlgn="base">
              <a:spcBef>
                <a:spcPts val="1200"/>
              </a:spcBef>
            </a:pPr>
            <a:endParaRPr lang="en-US" sz="3000" dirty="0">
              <a:solidFill>
                <a:srgbClr val="6748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1FC554D9-A4E1-EA29-26F6-19F15350AEE0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5017BA3B-A288-B69F-F9BF-93FDC8A21C0D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F9C5A58B-46D1-3F5E-4B47-B9B132E44371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96AEB2F6-6B3C-3F1F-B057-1B29CF31648F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C4FCC2AB-BEFD-2DAD-4141-FDAEBB29568E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FA3C22B3-0384-B9AF-DE13-365CA13E170B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467B55A6-13D1-3D8E-EA5B-CFB8090E0276}"/>
              </a:ext>
            </a:extLst>
          </p:cNvPr>
          <p:cNvSpPr txBox="1"/>
          <p:nvPr/>
        </p:nvSpPr>
        <p:spPr>
          <a:xfrm>
            <a:off x="2675645" y="3684555"/>
            <a:ext cx="4590877" cy="3723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Sales: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2022: $7.5M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2023: $7.0M (-6.7%)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67483E"/>
              </a:solidFill>
              <a:latin typeface="Calibri" panose="020F0502020204030204" pitchFamily="34" charset="0"/>
              <a:cs typeface="Calibri" panose="020F0502020204030204" pitchFamily="34" charset="0"/>
              <a:sym typeface="Cocomat Pro Bold"/>
            </a:endParaRPr>
          </a:p>
          <a:p>
            <a:pPr>
              <a:lnSpc>
                <a:spcPts val="4200"/>
              </a:lnSpc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Profit: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2022: $2.2M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2023: $1.8M (-18.2%)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E352ED47-C89D-85ED-71D7-B6B9299F4088}"/>
              </a:ext>
            </a:extLst>
          </p:cNvPr>
          <p:cNvSpPr txBox="1"/>
          <p:nvPr/>
        </p:nvSpPr>
        <p:spPr>
          <a:xfrm>
            <a:off x="10480685" y="3684555"/>
            <a:ext cx="4590877" cy="3723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Units Sold: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2022: 549.5K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2023: 541.1K (-1.5%)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67483E"/>
              </a:solidFill>
              <a:latin typeface="Calibri" panose="020F0502020204030204" pitchFamily="34" charset="0"/>
              <a:cs typeface="Calibri" panose="020F0502020204030204" pitchFamily="34" charset="0"/>
              <a:sym typeface="Cocomat Pro Bold"/>
            </a:endParaRPr>
          </a:p>
          <a:p>
            <a:pPr algn="just">
              <a:lnSpc>
                <a:spcPts val="4200"/>
              </a:lnSpc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Orders: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2022: 420.8K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2023: 408.4K (-2.9%)</a:t>
            </a:r>
          </a:p>
        </p:txBody>
      </p:sp>
    </p:spTree>
    <p:extLst>
      <p:ext uri="{BB962C8B-B14F-4D97-AF65-F5344CB8AC3E}">
        <p14:creationId xmlns:p14="http://schemas.microsoft.com/office/powerpoint/2010/main" val="1463948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B5CB7-3C5C-9364-2E88-6D7E4C4A2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FBE758D-BC22-2160-8082-19430F8EFFD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29E0709-FAE4-D491-7124-4D80390063A3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47256B7-058D-3942-8735-E298F67932FB}"/>
              </a:ext>
            </a:extLst>
          </p:cNvPr>
          <p:cNvSpPr/>
          <p:nvPr/>
        </p:nvSpPr>
        <p:spPr>
          <a:xfrm>
            <a:off x="572216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DBF0644-4134-56A3-96E9-DCC7E7F0D1C6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AEDBEF2-1999-F967-B069-D77C804BE32B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62E956D-6760-3A62-0B54-47B964F1625F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434416C-691A-4D7B-177C-51BA8CBBF435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431EA392-BE29-76FA-D488-122E5B1C40FC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700F3E1-3051-CD3B-6D86-173CEE8793A5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0999109-EBBD-9C4B-170E-822E811B1DBE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2807495C-0C2D-65A0-0F6C-0443480F8C2D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8FF7F294-3E2E-AC34-33C4-B12603B8588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C764D9F4-0133-EC21-0C6F-DD9A51E558A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1C0D10AD-B80C-5B92-2F24-3882E7E12C10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7A665A8-5E30-FC90-1D3D-4B37D18B79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E187EDD7-E26D-2F43-8512-DBAAE1EB325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D3D357E6-CCA1-3D6F-A859-C3C75B16EA7B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55F8543D-223D-5AAE-E5D1-BB0CB8987AE3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EFE1431B-011B-2563-6C17-0C01378AD9DB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2272A3C5-BEE0-E50D-6ED2-32614D91C8EE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331EED62-ED06-5C7D-F986-413C0B9BCA9F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731E6CA6-00EF-5600-ECC6-90EDD538C623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6FE837A0-5E84-F095-C13A-CB91E4D7A4D0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6D7D6BDA-F51B-C859-D95F-DF002BD86B35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916EE0-92F3-D083-FB02-4DABBFC5A0CF}"/>
              </a:ext>
            </a:extLst>
          </p:cNvPr>
          <p:cNvGrpSpPr/>
          <p:nvPr/>
        </p:nvGrpSpPr>
        <p:grpSpPr>
          <a:xfrm>
            <a:off x="9735290" y="2103829"/>
            <a:ext cx="7171363" cy="6853271"/>
            <a:chOff x="1705537" y="2109840"/>
            <a:chExt cx="7171363" cy="6853271"/>
          </a:xfrm>
        </p:grpSpPr>
        <p:sp>
          <p:nvSpPr>
            <p:cNvPr id="61" name="TextBox 26">
              <a:extLst>
                <a:ext uri="{FF2B5EF4-FFF2-40B4-BE49-F238E27FC236}">
                  <a16:creationId xmlns:a16="http://schemas.microsoft.com/office/drawing/2014/main" id="{F43E8836-8521-2513-CD15-48980C0BA821}"/>
                </a:ext>
              </a:extLst>
            </p:cNvPr>
            <p:cNvSpPr txBox="1"/>
            <p:nvPr/>
          </p:nvSpPr>
          <p:spPr>
            <a:xfrm>
              <a:off x="1705537" y="3192300"/>
              <a:ext cx="7171363" cy="57708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b="1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2022:</a:t>
              </a:r>
            </a:p>
            <a:p>
              <a:pPr indent="-457200" fontAlgn="base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Toys: $2.8M (37.3%)</a:t>
              </a:r>
            </a:p>
            <a:p>
              <a:pPr indent="-457200" fontAlgn="base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Art &amp; Crafts: $0.9M (12%)</a:t>
              </a:r>
            </a:p>
            <a:p>
              <a:pPr algn="just">
                <a:lnSpc>
                  <a:spcPts val="4200"/>
                </a:lnSpc>
              </a:pPr>
              <a:r>
                <a:rPr lang="en-US" sz="3000" b="1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2023:</a:t>
              </a:r>
            </a:p>
            <a:p>
              <a:pPr indent="-457200" fontAlgn="base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Toys: $2.3M (32.9%)</a:t>
              </a:r>
            </a:p>
            <a:p>
              <a:pPr indent="-457200" fontAlgn="base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Art &amp; Crafts: $1.8M (25.7%)</a:t>
              </a:r>
            </a:p>
            <a:p>
              <a:pPr algn="just">
                <a:lnSpc>
                  <a:spcPts val="4200"/>
                </a:lnSpc>
              </a:pPr>
              <a:r>
                <a:rPr lang="en-US" sz="3000" b="1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Insight:</a:t>
              </a:r>
            </a:p>
            <a:p>
              <a:pPr rtl="0" fontAlgn="base">
                <a:spcBef>
                  <a:spcPts val="1200"/>
                </a:spcBef>
                <a:spcAft>
                  <a:spcPts val="1200"/>
                </a:spcAft>
              </a:pPr>
              <a:r>
                <a:rPr lang="en-US" sz="3000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Toys remained the top sales category with a $0.5M decline, while Art &amp; Crafts doubled its sales to become the second-largest contributor.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F4132B9-A656-C124-7235-389BD931513E}"/>
                </a:ext>
              </a:extLst>
            </p:cNvPr>
            <p:cNvGrpSpPr/>
            <p:nvPr/>
          </p:nvGrpSpPr>
          <p:grpSpPr>
            <a:xfrm>
              <a:off x="2147345" y="2109840"/>
              <a:ext cx="5843651" cy="837026"/>
              <a:chOff x="3385832" y="2449974"/>
              <a:chExt cx="5843651" cy="837026"/>
            </a:xfrm>
          </p:grpSpPr>
          <p:grpSp>
            <p:nvGrpSpPr>
              <p:cNvPr id="63" name="Group 28">
                <a:extLst>
                  <a:ext uri="{FF2B5EF4-FFF2-40B4-BE49-F238E27FC236}">
                    <a16:creationId xmlns:a16="http://schemas.microsoft.com/office/drawing/2014/main" id="{AC55D653-5BAD-8ADA-4583-17E762F5224E}"/>
                  </a:ext>
                </a:extLst>
              </p:cNvPr>
              <p:cNvGrpSpPr/>
              <p:nvPr/>
            </p:nvGrpSpPr>
            <p:grpSpPr>
              <a:xfrm>
                <a:off x="3385832" y="2449974"/>
                <a:ext cx="5843651" cy="837026"/>
                <a:chOff x="0" y="0"/>
                <a:chExt cx="1152224" cy="220451"/>
              </a:xfrm>
            </p:grpSpPr>
            <p:sp>
              <p:nvSpPr>
                <p:cNvPr id="65" name="Freeform 29">
                  <a:extLst>
                    <a:ext uri="{FF2B5EF4-FFF2-40B4-BE49-F238E27FC236}">
                      <a16:creationId xmlns:a16="http://schemas.microsoft.com/office/drawing/2014/main" id="{58F8986C-1063-A8CF-AABC-7DA8B6A4E97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225" cy="220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225" h="220451">
                      <a:moveTo>
                        <a:pt x="51320" y="0"/>
                      </a:moveTo>
                      <a:lnTo>
                        <a:pt x="1100905" y="0"/>
                      </a:lnTo>
                      <a:cubicBezTo>
                        <a:pt x="1129248" y="0"/>
                        <a:pt x="1152225" y="22977"/>
                        <a:pt x="1152225" y="51320"/>
                      </a:cubicBezTo>
                      <a:lnTo>
                        <a:pt x="1152225" y="169132"/>
                      </a:lnTo>
                      <a:cubicBezTo>
                        <a:pt x="1152225" y="197475"/>
                        <a:pt x="1129248" y="220451"/>
                        <a:pt x="1100905" y="220451"/>
                      </a:cubicBezTo>
                      <a:lnTo>
                        <a:pt x="51320" y="220451"/>
                      </a:lnTo>
                      <a:cubicBezTo>
                        <a:pt x="22977" y="220451"/>
                        <a:pt x="0" y="197475"/>
                        <a:pt x="0" y="169132"/>
                      </a:cubicBezTo>
                      <a:lnTo>
                        <a:pt x="0" y="51320"/>
                      </a:lnTo>
                      <a:cubicBezTo>
                        <a:pt x="0" y="22977"/>
                        <a:pt x="22977" y="0"/>
                        <a:pt x="51320" y="0"/>
                      </a:cubicBezTo>
                      <a:close/>
                    </a:path>
                  </a:pathLst>
                </a:custGeom>
                <a:solidFill>
                  <a:srgbClr val="67483E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TextBox 30">
                  <a:extLst>
                    <a:ext uri="{FF2B5EF4-FFF2-40B4-BE49-F238E27FC236}">
                      <a16:creationId xmlns:a16="http://schemas.microsoft.com/office/drawing/2014/main" id="{3FE8DC88-DFBD-DC66-5AA0-89EE80820C04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1152224" cy="268076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B609C6A-4620-A3E3-4D3B-0B066243FCD7}"/>
                  </a:ext>
                </a:extLst>
              </p:cNvPr>
              <p:cNvSpPr txBox="1"/>
              <p:nvPr/>
            </p:nvSpPr>
            <p:spPr>
              <a:xfrm>
                <a:off x="3661180" y="2449974"/>
                <a:ext cx="52929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 </a:t>
                </a:r>
                <a:r>
                  <a:rPr lang="en-US" sz="4400" b="1" dirty="0">
                    <a:solidFill>
                      <a:srgbClr val="FFFFFF"/>
                    </a:solidFill>
                    <a:latin typeface="+mj-lt"/>
                    <a:cs typeface="เอฟซี แคนดี้" panose="020B0604020202020204" charset="-34"/>
                  </a:rPr>
                  <a:t>Sales by Category</a:t>
                </a:r>
              </a:p>
            </p:txBody>
          </p:sp>
        </p:grp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57AE313D-C1AA-DBC9-67EC-5DA8798BC0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30003" y="8472905"/>
            <a:ext cx="4157832" cy="21581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447218-C5BA-AE46-5234-F013DB654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40" y="2071862"/>
            <a:ext cx="5649113" cy="34104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8F8403-50EA-C007-E6BC-A6D2CCF402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19" y="5680773"/>
            <a:ext cx="5620534" cy="3467584"/>
          </a:xfrm>
          <a:prstGeom prst="rect">
            <a:avLst/>
          </a:prstGeom>
        </p:spPr>
      </p:pic>
      <p:sp>
        <p:nvSpPr>
          <p:cNvPr id="13" name="TextBox 25">
            <a:extLst>
              <a:ext uri="{FF2B5EF4-FFF2-40B4-BE49-F238E27FC236}">
                <a16:creationId xmlns:a16="http://schemas.microsoft.com/office/drawing/2014/main" id="{834B2188-D51E-48A0-DCBE-B1979BEE266F}"/>
              </a:ext>
            </a:extLst>
          </p:cNvPr>
          <p:cNvSpPr txBox="1"/>
          <p:nvPr/>
        </p:nvSpPr>
        <p:spPr>
          <a:xfrm>
            <a:off x="5925817" y="220042"/>
            <a:ext cx="6752880" cy="1399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indent="0" algn="ctr" fontAlgn="auto">
              <a:lnSpc>
                <a:spcPts val="12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Key Findings</a:t>
            </a:r>
          </a:p>
        </p:txBody>
      </p:sp>
    </p:spTree>
    <p:extLst>
      <p:ext uri="{BB962C8B-B14F-4D97-AF65-F5344CB8AC3E}">
        <p14:creationId xmlns:p14="http://schemas.microsoft.com/office/powerpoint/2010/main" val="4127821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787DB-DBAC-F69A-F288-40C146010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8AB2911-7A8A-9779-7D83-CB694A050EA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95404B8-D783-BB24-0FD6-7036EAEC627C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A84A8B6-B3DC-EEEE-C717-E739BB2D4EFD}"/>
              </a:ext>
            </a:extLst>
          </p:cNvPr>
          <p:cNvSpPr/>
          <p:nvPr/>
        </p:nvSpPr>
        <p:spPr>
          <a:xfrm>
            <a:off x="572216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0995470-7E17-58B5-8865-77361FEF0E27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F0B5819-4093-2F39-85D4-6B6566DCCD05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BF69920-943B-5002-BB9E-E71041C93C82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9D1BCB9-9DC7-7574-8567-39ADD08E1F0B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31B44B1-FF3A-9832-0353-36D874FCE7B8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A9D4E8A-BA27-0AB2-5A52-5486EBA6F362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5580C52-28E3-2472-8664-6636D092515D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F2D41EA5-9D5D-B47C-E900-8231CFF7C17E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7F40F26-E744-DC90-AE8C-4C8FE0417D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5EC3FD48-56A3-FB24-1138-599D5DE8205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140A3B38-4081-1D86-0010-B2151F55C6BD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BC3A198-50B7-D7CC-2242-1D04018517C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65D80865-5A08-8A12-9647-C6B485352ED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99093658-4470-003D-7940-C3BC0E5EA747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C5F8FD32-DC83-C42A-81F2-D64DF396E207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97CAD478-1842-3DE0-451B-F6E83A7B8DA0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1F51DC97-3998-094E-11A5-471068283960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9E5C67CC-DBA5-14E5-21E9-07090776CBB7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CB570939-C3BE-7A20-9AA5-960B6E7432E7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EC7616DE-6353-5BC9-2F37-DA635C18F5FB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2AABA6EB-263A-D551-C531-C86D5215C2A6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86D5DA1-C435-4E63-F952-942EC0521E2C}"/>
              </a:ext>
            </a:extLst>
          </p:cNvPr>
          <p:cNvGrpSpPr/>
          <p:nvPr/>
        </p:nvGrpSpPr>
        <p:grpSpPr>
          <a:xfrm>
            <a:off x="1705537" y="2109840"/>
            <a:ext cx="7171363" cy="6974073"/>
            <a:chOff x="1705537" y="2109840"/>
            <a:chExt cx="7171363" cy="6974073"/>
          </a:xfrm>
        </p:grpSpPr>
        <p:sp>
          <p:nvSpPr>
            <p:cNvPr id="37" name="TextBox 26">
              <a:extLst>
                <a:ext uri="{FF2B5EF4-FFF2-40B4-BE49-F238E27FC236}">
                  <a16:creationId xmlns:a16="http://schemas.microsoft.com/office/drawing/2014/main" id="{AFFF5EAA-5DD9-33C4-DB7E-B51A9E939217}"/>
                </a:ext>
              </a:extLst>
            </p:cNvPr>
            <p:cNvSpPr txBox="1"/>
            <p:nvPr/>
          </p:nvSpPr>
          <p:spPr>
            <a:xfrm>
              <a:off x="1705537" y="3192300"/>
              <a:ext cx="7171363" cy="58916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b="1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2022:</a:t>
              </a:r>
            </a:p>
            <a:p>
              <a:pPr indent="-457200" fontAlgn="base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Electronics: $674.4K (Top Contributor)</a:t>
              </a:r>
            </a:p>
            <a:p>
              <a:pPr indent="-457200" fontAlgn="base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Art &amp; Crafts: $272.9K (Second Lowest Contributor)</a:t>
              </a:r>
            </a:p>
            <a:p>
              <a:pPr algn="just">
                <a:lnSpc>
                  <a:spcPts val="4200"/>
                </a:lnSpc>
              </a:pPr>
              <a:r>
                <a:rPr lang="en-US" sz="3000" b="1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2023:</a:t>
              </a:r>
            </a:p>
            <a:p>
              <a:pPr indent="-457200" fontAlgn="base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Art &amp; Crafts: $480.4K (Top Contributor)</a:t>
              </a:r>
            </a:p>
            <a:p>
              <a:pPr indent="-457200" fontAlgn="base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Electronics: $327.0K (Significant Decline)</a:t>
              </a:r>
            </a:p>
            <a:p>
              <a:pPr algn="just">
                <a:lnSpc>
                  <a:spcPts val="4200"/>
                </a:lnSpc>
              </a:pPr>
              <a:r>
                <a:rPr lang="en-US" sz="3000" b="1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Insight:</a:t>
              </a:r>
            </a:p>
            <a:p>
              <a:pPr algn="just">
                <a:lnSpc>
                  <a:spcPts val="4200"/>
                </a:lnSpc>
              </a:pPr>
              <a:r>
                <a:rPr lang="en-US" sz="3000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Art &amp; Crafts overtook Electronics as the top profit contributor in 2023, reflecting </a:t>
              </a:r>
            </a:p>
            <a:p>
              <a:pPr algn="just">
                <a:lnSpc>
                  <a:spcPts val="4200"/>
                </a:lnSpc>
              </a:pPr>
              <a:r>
                <a:rPr lang="en-US" sz="3000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a shift in consumer demand.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52DE33D-36ED-5C66-F94D-4CFF1B952AF1}"/>
                </a:ext>
              </a:extLst>
            </p:cNvPr>
            <p:cNvGrpSpPr/>
            <p:nvPr/>
          </p:nvGrpSpPr>
          <p:grpSpPr>
            <a:xfrm>
              <a:off x="2147345" y="2109840"/>
              <a:ext cx="5843651" cy="837026"/>
              <a:chOff x="3385832" y="2449974"/>
              <a:chExt cx="5843651" cy="837026"/>
            </a:xfrm>
          </p:grpSpPr>
          <p:grpSp>
            <p:nvGrpSpPr>
              <p:cNvPr id="39" name="Group 28">
                <a:extLst>
                  <a:ext uri="{FF2B5EF4-FFF2-40B4-BE49-F238E27FC236}">
                    <a16:creationId xmlns:a16="http://schemas.microsoft.com/office/drawing/2014/main" id="{2343E3B5-9CCF-1F60-66D8-96227F5A6CA7}"/>
                  </a:ext>
                </a:extLst>
              </p:cNvPr>
              <p:cNvGrpSpPr/>
              <p:nvPr/>
            </p:nvGrpSpPr>
            <p:grpSpPr>
              <a:xfrm>
                <a:off x="3385832" y="2449974"/>
                <a:ext cx="5843651" cy="837026"/>
                <a:chOff x="0" y="0"/>
                <a:chExt cx="1152224" cy="220451"/>
              </a:xfrm>
            </p:grpSpPr>
            <p:sp>
              <p:nvSpPr>
                <p:cNvPr id="40" name="Freeform 29">
                  <a:extLst>
                    <a:ext uri="{FF2B5EF4-FFF2-40B4-BE49-F238E27FC236}">
                      <a16:creationId xmlns:a16="http://schemas.microsoft.com/office/drawing/2014/main" id="{23A109C7-DE96-230F-3636-4ACA3120301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225" cy="220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225" h="220451">
                      <a:moveTo>
                        <a:pt x="51320" y="0"/>
                      </a:moveTo>
                      <a:lnTo>
                        <a:pt x="1100905" y="0"/>
                      </a:lnTo>
                      <a:cubicBezTo>
                        <a:pt x="1129248" y="0"/>
                        <a:pt x="1152225" y="22977"/>
                        <a:pt x="1152225" y="51320"/>
                      </a:cubicBezTo>
                      <a:lnTo>
                        <a:pt x="1152225" y="169132"/>
                      </a:lnTo>
                      <a:cubicBezTo>
                        <a:pt x="1152225" y="197475"/>
                        <a:pt x="1129248" y="220451"/>
                        <a:pt x="1100905" y="220451"/>
                      </a:cubicBezTo>
                      <a:lnTo>
                        <a:pt x="51320" y="220451"/>
                      </a:lnTo>
                      <a:cubicBezTo>
                        <a:pt x="22977" y="220451"/>
                        <a:pt x="0" y="197475"/>
                        <a:pt x="0" y="169132"/>
                      </a:cubicBezTo>
                      <a:lnTo>
                        <a:pt x="0" y="51320"/>
                      </a:lnTo>
                      <a:cubicBezTo>
                        <a:pt x="0" y="22977"/>
                        <a:pt x="22977" y="0"/>
                        <a:pt x="51320" y="0"/>
                      </a:cubicBezTo>
                      <a:close/>
                    </a:path>
                  </a:pathLst>
                </a:custGeom>
                <a:solidFill>
                  <a:srgbClr val="67483E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TextBox 30">
                  <a:extLst>
                    <a:ext uri="{FF2B5EF4-FFF2-40B4-BE49-F238E27FC236}">
                      <a16:creationId xmlns:a16="http://schemas.microsoft.com/office/drawing/2014/main" id="{FCC3D30F-948C-63A8-FF66-F6FAC404DCC6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1152224" cy="268076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542071-0B27-A035-0729-FB1E3D84ADA6}"/>
                  </a:ext>
                </a:extLst>
              </p:cNvPr>
              <p:cNvSpPr txBox="1"/>
              <p:nvPr/>
            </p:nvSpPr>
            <p:spPr>
              <a:xfrm>
                <a:off x="3783407" y="2471632"/>
                <a:ext cx="50485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 </a:t>
                </a:r>
                <a:r>
                  <a:rPr lang="en-US" sz="4400" b="1" dirty="0">
                    <a:solidFill>
                      <a:srgbClr val="FFFFFF"/>
                    </a:solidFill>
                    <a:latin typeface="+mj-lt"/>
                    <a:cs typeface="เอฟซี แคนดี้" panose="020B0604020202020204" charset="-34"/>
                  </a:rPr>
                  <a:t>Profit by Category</a:t>
                </a:r>
              </a:p>
            </p:txBody>
          </p:sp>
        </p:grp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66E48A1A-79C1-7C84-4DD0-7585A9B9B0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30003" y="8472905"/>
            <a:ext cx="4157832" cy="21581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8A5FCC-B1B8-3ED3-B152-F11EFD71B5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33" y="2150558"/>
            <a:ext cx="5649113" cy="341042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72EDC64-E406-0EB5-361A-58515D733D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33" y="5699798"/>
            <a:ext cx="5649113" cy="3410426"/>
          </a:xfrm>
          <a:prstGeom prst="rect">
            <a:avLst/>
          </a:prstGeom>
        </p:spPr>
      </p:pic>
      <p:sp>
        <p:nvSpPr>
          <p:cNvPr id="36" name="TextBox 25">
            <a:extLst>
              <a:ext uri="{FF2B5EF4-FFF2-40B4-BE49-F238E27FC236}">
                <a16:creationId xmlns:a16="http://schemas.microsoft.com/office/drawing/2014/main" id="{C12111E5-16B6-745A-6EC3-27176F783E32}"/>
              </a:ext>
            </a:extLst>
          </p:cNvPr>
          <p:cNvSpPr txBox="1"/>
          <p:nvPr/>
        </p:nvSpPr>
        <p:spPr>
          <a:xfrm>
            <a:off x="5925817" y="220042"/>
            <a:ext cx="6752880" cy="1399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defRPr/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Key Findings</a:t>
            </a:r>
          </a:p>
        </p:txBody>
      </p:sp>
    </p:spTree>
    <p:extLst>
      <p:ext uri="{BB962C8B-B14F-4D97-AF65-F5344CB8AC3E}">
        <p14:creationId xmlns:p14="http://schemas.microsoft.com/office/powerpoint/2010/main" val="3604430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FBADE-CAAA-AA3A-317D-BA93A0C11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482FF02-AE21-1DA5-AC30-93E0D259DC2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AF20953-AF39-F5AD-F206-6FEE66E0C0EE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BEAF07C-6A02-2125-3AB5-CC185FA66831}"/>
              </a:ext>
            </a:extLst>
          </p:cNvPr>
          <p:cNvSpPr/>
          <p:nvPr/>
        </p:nvSpPr>
        <p:spPr>
          <a:xfrm>
            <a:off x="572217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195D235-F482-8B49-7362-2CF5BA4E4784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2A9F436-319E-CA7B-32F2-950EAEE061CA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5A84D1C-8390-D7D7-7FAF-5C93C626667D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EDC3200-BF8D-2F97-B9B8-98DF93C63ED4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92422737-CD91-B78A-E529-97311CBD13D8}"/>
              </a:ext>
            </a:extLst>
          </p:cNvPr>
          <p:cNvSpPr/>
          <p:nvPr/>
        </p:nvSpPr>
        <p:spPr>
          <a:xfrm>
            <a:off x="15541918" y="8180463"/>
            <a:ext cx="2746082" cy="2155674"/>
          </a:xfrm>
          <a:custGeom>
            <a:avLst/>
            <a:gdLst/>
            <a:ahLst/>
            <a:cxnLst/>
            <a:rect l="l" t="t" r="r" b="b"/>
            <a:pathLst>
              <a:path w="2746082" h="2155674">
                <a:moveTo>
                  <a:pt x="0" y="0"/>
                </a:moveTo>
                <a:lnTo>
                  <a:pt x="2746082" y="0"/>
                </a:lnTo>
                <a:lnTo>
                  <a:pt x="2746082" y="2155674"/>
                </a:lnTo>
                <a:lnTo>
                  <a:pt x="0" y="215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2B585F0-746D-84CD-D944-F62B00C71FA0}"/>
              </a:ext>
            </a:extLst>
          </p:cNvPr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67A6A2A-41BC-D464-1AEF-329E89D00985}"/>
                </a:ext>
              </a:extLst>
            </p:cNvPr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97EC0664-26FC-9526-E4D9-B71C2E1EC7FD}"/>
              </a:ext>
            </a:extLst>
          </p:cNvPr>
          <p:cNvSpPr/>
          <p:nvPr/>
        </p:nvSpPr>
        <p:spPr>
          <a:xfrm>
            <a:off x="14129733" y="8846770"/>
            <a:ext cx="2422250" cy="1440230"/>
          </a:xfrm>
          <a:custGeom>
            <a:avLst/>
            <a:gdLst/>
            <a:ahLst/>
            <a:cxnLst/>
            <a:rect l="l" t="t" r="r" b="b"/>
            <a:pathLst>
              <a:path w="2422250" h="1440230">
                <a:moveTo>
                  <a:pt x="0" y="0"/>
                </a:moveTo>
                <a:lnTo>
                  <a:pt x="2422250" y="0"/>
                </a:lnTo>
                <a:lnTo>
                  <a:pt x="2422250" y="1440230"/>
                </a:lnTo>
                <a:lnTo>
                  <a:pt x="0" y="1440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4852DF8D-D14C-7045-22A4-F6D143B1D0CF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6E3D251-1615-3D3D-784C-7C0C3DFFA150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B977A09-AE53-C14D-7C28-150A2B715A17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A6205563-09EE-4A69-8032-7122DCCFEA89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24B61BB-AFFC-94E6-C8FF-3A0B5FDEBC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CE22D360-21C8-57F5-5CB7-C86458CB2C1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52B23D4-C7E7-2750-1EC3-377ADEBA9CE8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D245CFD-D4CA-52F9-CD5E-42A363134AE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13EF8AF6-18DC-519E-8F19-10E5A050A5B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ED57CF9F-C695-10F9-EF00-8D5132088F79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7BAC6940-E97C-02BD-D87D-9EEFDB6A5D20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19FBB2E3-2B9C-547D-38AC-55228AAD9D74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E46A671B-DCE4-387F-E7B1-126949240641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FF889EF8-78A6-0054-366E-7B3BE66991F3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020255C8-1637-ED00-A33A-145351BEDCD8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04AE7B21-95C9-8B7F-7C0D-EB5ECF77A6F5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86AD13BA-B2D5-EFDA-23C1-46A24A9B4FAD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Box 26">
            <a:extLst>
              <a:ext uri="{FF2B5EF4-FFF2-40B4-BE49-F238E27FC236}">
                <a16:creationId xmlns:a16="http://schemas.microsoft.com/office/drawing/2014/main" id="{FBEFD1BE-B7EE-86F5-B6F0-6E12E0C8B7BE}"/>
              </a:ext>
            </a:extLst>
          </p:cNvPr>
          <p:cNvSpPr txBox="1"/>
          <p:nvPr/>
        </p:nvSpPr>
        <p:spPr>
          <a:xfrm>
            <a:off x="2362965" y="3174043"/>
            <a:ext cx="13878584" cy="2198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Sales:</a:t>
            </a:r>
          </a:p>
          <a:p>
            <a:pPr indent="-457200"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2022: Lego Bricks ($1,331.3K), Colorbuds ($1,127.4K), Action Figures ($592.2K)</a:t>
            </a:r>
          </a:p>
          <a:p>
            <a:pPr indent="-457200"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2023: Lego Bricks ($1,057.6K), Magic Sand ($868.8K), Colorbuds ($437.0K)</a:t>
            </a: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658544C9-98B1-012C-47D5-478726EAD44B}"/>
              </a:ext>
            </a:extLst>
          </p:cNvPr>
          <p:cNvSpPr txBox="1"/>
          <p:nvPr/>
        </p:nvSpPr>
        <p:spPr>
          <a:xfrm>
            <a:off x="5925817" y="220042"/>
            <a:ext cx="6752880" cy="1399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indent="0" algn="ctr" fontAlgn="auto">
              <a:lnSpc>
                <a:spcPts val="12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Key Findings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C755E45-5FA2-21C6-2C3A-7FA7EF0508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965" y="5948354"/>
            <a:ext cx="6023005" cy="32072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7A1FB0-41E2-6F23-517A-EA39F47103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76" y="5948354"/>
            <a:ext cx="6023005" cy="320721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0DCF327-E3E3-A3A7-6306-04090191B837}"/>
              </a:ext>
            </a:extLst>
          </p:cNvPr>
          <p:cNvGrpSpPr/>
          <p:nvPr/>
        </p:nvGrpSpPr>
        <p:grpSpPr>
          <a:xfrm>
            <a:off x="6179968" y="1999081"/>
            <a:ext cx="5843656" cy="1017852"/>
            <a:chOff x="3385832" y="2269148"/>
            <a:chExt cx="5843656" cy="1017852"/>
          </a:xfrm>
        </p:grpSpPr>
        <p:grpSp>
          <p:nvGrpSpPr>
            <p:cNvPr id="26" name="Group 28">
              <a:extLst>
                <a:ext uri="{FF2B5EF4-FFF2-40B4-BE49-F238E27FC236}">
                  <a16:creationId xmlns:a16="http://schemas.microsoft.com/office/drawing/2014/main" id="{C6EB3189-4AC4-BC6A-94F1-B53EF702954C}"/>
                </a:ext>
              </a:extLst>
            </p:cNvPr>
            <p:cNvGrpSpPr/>
            <p:nvPr/>
          </p:nvGrpSpPr>
          <p:grpSpPr>
            <a:xfrm>
              <a:off x="3385832" y="2269148"/>
              <a:ext cx="5843656" cy="1017852"/>
              <a:chOff x="0" y="-47625"/>
              <a:chExt cx="1152225" cy="268076"/>
            </a:xfrm>
          </p:grpSpPr>
          <p:sp>
            <p:nvSpPr>
              <p:cNvPr id="34" name="Freeform 29">
                <a:extLst>
                  <a:ext uri="{FF2B5EF4-FFF2-40B4-BE49-F238E27FC236}">
                    <a16:creationId xmlns:a16="http://schemas.microsoft.com/office/drawing/2014/main" id="{B849203C-4225-01F9-2D73-7744F53EDB67}"/>
                  </a:ext>
                </a:extLst>
              </p:cNvPr>
              <p:cNvSpPr/>
              <p:nvPr/>
            </p:nvSpPr>
            <p:spPr>
              <a:xfrm>
                <a:off x="0" y="0"/>
                <a:ext cx="1152225" cy="220451"/>
              </a:xfrm>
              <a:custGeom>
                <a:avLst/>
                <a:gdLst/>
                <a:ahLst/>
                <a:cxnLst/>
                <a:rect l="l" t="t" r="r" b="b"/>
                <a:pathLst>
                  <a:path w="1152225" h="220451">
                    <a:moveTo>
                      <a:pt x="51320" y="0"/>
                    </a:moveTo>
                    <a:lnTo>
                      <a:pt x="1100905" y="0"/>
                    </a:lnTo>
                    <a:cubicBezTo>
                      <a:pt x="1129248" y="0"/>
                      <a:pt x="1152225" y="22977"/>
                      <a:pt x="1152225" y="51320"/>
                    </a:cubicBezTo>
                    <a:lnTo>
                      <a:pt x="1152225" y="169132"/>
                    </a:lnTo>
                    <a:cubicBezTo>
                      <a:pt x="1152225" y="197475"/>
                      <a:pt x="1129248" y="220451"/>
                      <a:pt x="1100905" y="220451"/>
                    </a:cubicBezTo>
                    <a:lnTo>
                      <a:pt x="51320" y="220451"/>
                    </a:lnTo>
                    <a:cubicBezTo>
                      <a:pt x="22977" y="220451"/>
                      <a:pt x="0" y="197475"/>
                      <a:pt x="0" y="169132"/>
                    </a:cubicBezTo>
                    <a:lnTo>
                      <a:pt x="0" y="51320"/>
                    </a:lnTo>
                    <a:cubicBezTo>
                      <a:pt x="0" y="22977"/>
                      <a:pt x="22977" y="0"/>
                      <a:pt x="51320" y="0"/>
                    </a:cubicBezTo>
                    <a:close/>
                  </a:path>
                </a:pathLst>
              </a:custGeom>
              <a:solidFill>
                <a:srgbClr val="67483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0">
                <a:extLst>
                  <a:ext uri="{FF2B5EF4-FFF2-40B4-BE49-F238E27FC236}">
                    <a16:creationId xmlns:a16="http://schemas.microsoft.com/office/drawing/2014/main" id="{89C758E6-832C-2AD4-1898-301DB5C8ABD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52224" cy="2680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658A835-B032-9E1A-BAF1-E6F142CBFD72}"/>
                </a:ext>
              </a:extLst>
            </p:cNvPr>
            <p:cNvSpPr txBox="1"/>
            <p:nvPr/>
          </p:nvSpPr>
          <p:spPr>
            <a:xfrm>
              <a:off x="3722503" y="2430304"/>
              <a:ext cx="50485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FFFFFF"/>
                  </a:solidFill>
                  <a:latin typeface="+mj-lt"/>
                  <a:cs typeface="เอฟซี แคนดี้" panose="020B0604020202020204" charset="-34"/>
                </a:rPr>
                <a:t>Top Products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8362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B2BD1-54C2-BA51-271A-3C62C3DA8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3558E3F-282B-72EA-0018-3EEABEA9204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AF89541-A726-AB46-0EDE-EFD51727DA88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B505AF7-4CA6-8DC7-BB32-86DD9D929AAB}"/>
              </a:ext>
            </a:extLst>
          </p:cNvPr>
          <p:cNvSpPr/>
          <p:nvPr/>
        </p:nvSpPr>
        <p:spPr>
          <a:xfrm>
            <a:off x="572217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602A5C3-FB89-E9CB-C818-44A11AB56B8B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F2F4A1A-582B-9E1D-1ACD-CF44E6C927EB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AA1E80E-5E20-7AEC-340A-61CA53A740C5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E919214-980E-2DBD-5259-45492211B15C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03A4068D-36D8-FD54-2F94-76E30CCB8D86}"/>
              </a:ext>
            </a:extLst>
          </p:cNvPr>
          <p:cNvSpPr/>
          <p:nvPr/>
        </p:nvSpPr>
        <p:spPr>
          <a:xfrm>
            <a:off x="15541918" y="8180463"/>
            <a:ext cx="2746082" cy="2155674"/>
          </a:xfrm>
          <a:custGeom>
            <a:avLst/>
            <a:gdLst/>
            <a:ahLst/>
            <a:cxnLst/>
            <a:rect l="l" t="t" r="r" b="b"/>
            <a:pathLst>
              <a:path w="2746082" h="2155674">
                <a:moveTo>
                  <a:pt x="0" y="0"/>
                </a:moveTo>
                <a:lnTo>
                  <a:pt x="2746082" y="0"/>
                </a:lnTo>
                <a:lnTo>
                  <a:pt x="2746082" y="2155674"/>
                </a:lnTo>
                <a:lnTo>
                  <a:pt x="0" y="215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C712B7F-D8D4-D7AF-8B1F-C16BA4A6257A}"/>
              </a:ext>
            </a:extLst>
          </p:cNvPr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76B8E45-4875-5029-DBDC-D1C582CA329D}"/>
                </a:ext>
              </a:extLst>
            </p:cNvPr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11DDD09C-A4B6-C7B1-1973-77A932D54DA4}"/>
              </a:ext>
            </a:extLst>
          </p:cNvPr>
          <p:cNvSpPr/>
          <p:nvPr/>
        </p:nvSpPr>
        <p:spPr>
          <a:xfrm>
            <a:off x="14129733" y="8846770"/>
            <a:ext cx="2422250" cy="1440230"/>
          </a:xfrm>
          <a:custGeom>
            <a:avLst/>
            <a:gdLst/>
            <a:ahLst/>
            <a:cxnLst/>
            <a:rect l="l" t="t" r="r" b="b"/>
            <a:pathLst>
              <a:path w="2422250" h="1440230">
                <a:moveTo>
                  <a:pt x="0" y="0"/>
                </a:moveTo>
                <a:lnTo>
                  <a:pt x="2422250" y="0"/>
                </a:lnTo>
                <a:lnTo>
                  <a:pt x="2422250" y="1440230"/>
                </a:lnTo>
                <a:lnTo>
                  <a:pt x="0" y="1440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EE6CA393-E8B0-4805-06F1-0C9DEB4B376F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ECF2924-368F-2EB8-0A34-76B1011A2C24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E81E78D-CD9F-8F8F-D641-54025772A930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4E83D295-319B-20BF-7934-F749FF659193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5F14D6F-A7D2-FB73-0423-5FCE25C579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2DFC969D-D37D-29E2-CA1B-BA61F3D802D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9DFF407D-26CE-4AE3-3075-73BCAD8A194D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FF390E39-6221-3C9A-4BBB-5901579EC75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7A670C35-79E7-F05A-2565-7AC5D430281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FD8C86A4-8556-E375-0AEE-8607949814FF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F4DCB13A-132F-95D2-84D9-77557F278351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D706EE52-94A4-AF4A-EFFC-F056AAA43FB0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793C4B72-02D8-0066-7E9B-4A2C54AB20E1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3B20A3F7-096D-C085-B53A-011EC075989E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DD08D3D2-1BEF-1BED-F7FB-DBFDF2674AD0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D72F5E92-758F-F875-1BFD-008BB4E42E60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92B30107-1B8E-9DCD-D076-7E27D7C18FF1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9A72C8C-B55D-829B-3248-F034044632BD}"/>
              </a:ext>
            </a:extLst>
          </p:cNvPr>
          <p:cNvGrpSpPr/>
          <p:nvPr/>
        </p:nvGrpSpPr>
        <p:grpSpPr>
          <a:xfrm>
            <a:off x="6179968" y="1999081"/>
            <a:ext cx="5843656" cy="1017852"/>
            <a:chOff x="3385832" y="2269148"/>
            <a:chExt cx="5843656" cy="1017852"/>
          </a:xfrm>
        </p:grpSpPr>
        <p:grpSp>
          <p:nvGrpSpPr>
            <p:cNvPr id="45" name="Group 28">
              <a:extLst>
                <a:ext uri="{FF2B5EF4-FFF2-40B4-BE49-F238E27FC236}">
                  <a16:creationId xmlns:a16="http://schemas.microsoft.com/office/drawing/2014/main" id="{8F4F3DE8-0C54-C89F-016B-32C9A9AEFC45}"/>
                </a:ext>
              </a:extLst>
            </p:cNvPr>
            <p:cNvGrpSpPr/>
            <p:nvPr/>
          </p:nvGrpSpPr>
          <p:grpSpPr>
            <a:xfrm>
              <a:off x="3385832" y="2269148"/>
              <a:ext cx="5843656" cy="1017852"/>
              <a:chOff x="0" y="-47625"/>
              <a:chExt cx="1152225" cy="268076"/>
            </a:xfrm>
          </p:grpSpPr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64B12DA1-5D94-72EA-F6D3-C933CE29A266}"/>
                  </a:ext>
                </a:extLst>
              </p:cNvPr>
              <p:cNvSpPr/>
              <p:nvPr/>
            </p:nvSpPr>
            <p:spPr>
              <a:xfrm>
                <a:off x="0" y="0"/>
                <a:ext cx="1152225" cy="220451"/>
              </a:xfrm>
              <a:custGeom>
                <a:avLst/>
                <a:gdLst/>
                <a:ahLst/>
                <a:cxnLst/>
                <a:rect l="l" t="t" r="r" b="b"/>
                <a:pathLst>
                  <a:path w="1152225" h="220451">
                    <a:moveTo>
                      <a:pt x="51320" y="0"/>
                    </a:moveTo>
                    <a:lnTo>
                      <a:pt x="1100905" y="0"/>
                    </a:lnTo>
                    <a:cubicBezTo>
                      <a:pt x="1129248" y="0"/>
                      <a:pt x="1152225" y="22977"/>
                      <a:pt x="1152225" y="51320"/>
                    </a:cubicBezTo>
                    <a:lnTo>
                      <a:pt x="1152225" y="169132"/>
                    </a:lnTo>
                    <a:cubicBezTo>
                      <a:pt x="1152225" y="197475"/>
                      <a:pt x="1129248" y="220451"/>
                      <a:pt x="1100905" y="220451"/>
                    </a:cubicBezTo>
                    <a:lnTo>
                      <a:pt x="51320" y="220451"/>
                    </a:lnTo>
                    <a:cubicBezTo>
                      <a:pt x="22977" y="220451"/>
                      <a:pt x="0" y="197475"/>
                      <a:pt x="0" y="169132"/>
                    </a:cubicBezTo>
                    <a:lnTo>
                      <a:pt x="0" y="51320"/>
                    </a:lnTo>
                    <a:cubicBezTo>
                      <a:pt x="0" y="22977"/>
                      <a:pt x="22977" y="0"/>
                      <a:pt x="51320" y="0"/>
                    </a:cubicBezTo>
                    <a:close/>
                  </a:path>
                </a:pathLst>
              </a:custGeom>
              <a:solidFill>
                <a:srgbClr val="67483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TextBox 30">
                <a:extLst>
                  <a:ext uri="{FF2B5EF4-FFF2-40B4-BE49-F238E27FC236}">
                    <a16:creationId xmlns:a16="http://schemas.microsoft.com/office/drawing/2014/main" id="{7587ACCF-BC51-D134-E388-D3569B83115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52224" cy="2680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E13162E-1AA7-DE62-51B5-2083766D2674}"/>
                </a:ext>
              </a:extLst>
            </p:cNvPr>
            <p:cNvSpPr txBox="1"/>
            <p:nvPr/>
          </p:nvSpPr>
          <p:spPr>
            <a:xfrm>
              <a:off x="3722503" y="2430304"/>
              <a:ext cx="50485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FFFFFF"/>
                  </a:solidFill>
                  <a:latin typeface="+mj-lt"/>
                  <a:cs typeface="เอฟซี แคนดี้" panose="020B0604020202020204" charset="-34"/>
                </a:rPr>
                <a:t>Top Products</a:t>
              </a:r>
            </a:p>
          </p:txBody>
        </p:sp>
      </p:grpSp>
      <p:sp>
        <p:nvSpPr>
          <p:cNvPr id="35" name="TextBox 25">
            <a:extLst>
              <a:ext uri="{FF2B5EF4-FFF2-40B4-BE49-F238E27FC236}">
                <a16:creationId xmlns:a16="http://schemas.microsoft.com/office/drawing/2014/main" id="{979D71ED-908B-BA63-A81E-5842DD2A8935}"/>
              </a:ext>
            </a:extLst>
          </p:cNvPr>
          <p:cNvSpPr txBox="1"/>
          <p:nvPr/>
        </p:nvSpPr>
        <p:spPr>
          <a:xfrm>
            <a:off x="5925817" y="220042"/>
            <a:ext cx="6752880" cy="1399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defRPr/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Key Findings</a:t>
            </a:r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8DB727FD-ECA8-21E6-18E6-30C981792BBB}"/>
              </a:ext>
            </a:extLst>
          </p:cNvPr>
          <p:cNvSpPr txBox="1"/>
          <p:nvPr/>
        </p:nvSpPr>
        <p:spPr>
          <a:xfrm>
            <a:off x="2362965" y="3174043"/>
            <a:ext cx="13878584" cy="2198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Profit: </a:t>
            </a:r>
          </a:p>
          <a:p>
            <a:pPr indent="-457200"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2022: Colorbuds ($601.7K), Action Figures ($222.2K), Lego Bricks ($166.5K)</a:t>
            </a:r>
          </a:p>
          <a:p>
            <a:pPr indent="-457200"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2023: Colorbuds ($233.2K), Lego Bricks ($132.2K), Action Figures ($125.5K)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CFBD44F-A2E5-FCF8-D70E-17B3101E65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966" y="5933112"/>
            <a:ext cx="6018394" cy="320721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7F21653-A61F-3330-D2F5-B7B4872530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307" y="5948355"/>
            <a:ext cx="6025274" cy="320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9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23A9C-E240-DD6B-F238-893D9209B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6061E33-4EAF-0485-21A9-211DF0CDB35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B2F9180-A891-EA7E-C0D3-14E818CC261A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B28F05E-20F4-9C49-64B8-B84BC611AA66}"/>
              </a:ext>
            </a:extLst>
          </p:cNvPr>
          <p:cNvSpPr/>
          <p:nvPr/>
        </p:nvSpPr>
        <p:spPr>
          <a:xfrm>
            <a:off x="572216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38DDBCC-6291-BC06-25F1-1C1B87E4A15E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FF9CEDC-6BC9-0126-13F0-BEC15C20FAE1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1C6E70F-9DB7-2293-2622-ECF3CC7B0A69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AB9EDA4-5607-AB9B-E8EF-8644536306D5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D544978-0912-5B01-5C6D-15A045619AF5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5B6B1B9-A989-1751-5BEC-95624E987898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9E88795-631E-D9E4-EBE0-1BCFFCD30F32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8C284CB-2313-EC58-A281-31992C1A9777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C1F5E1D-92BE-CFD7-3039-89A40DF0DE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8EF85DC5-854B-E2C4-11A8-17F484496E8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5D55492E-7E15-DB82-FA2D-6640C542ADAC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F98D74AB-C0B5-CE4D-5701-91067D44A9F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A16A3088-A7A4-CB7A-7637-0994246317C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3BC20089-38AB-1027-38C4-67269E0C2B1B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1BC34DB5-E496-2AB6-60BF-20F1AB31564A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C5CADA69-7D72-2197-3B63-D4061CA852E1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B6A6078B-4E7F-9F90-CE74-DC511660FAA3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6D60AE0C-52FC-E229-10F1-F3E75B065EDE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7A78A931-989B-0FAC-5F70-6C1C25BC04F4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601904A1-EB17-3298-9BE1-83EB6996DA6A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DB48F8B4-69E1-A2FE-665C-634EA5A4E3D3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E18C7A01-EC8C-254D-B9D5-D44B698CD1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30003" y="8472905"/>
            <a:ext cx="4157832" cy="2158171"/>
          </a:xfrm>
          <a:prstGeom prst="rect">
            <a:avLst/>
          </a:prstGeom>
        </p:spPr>
      </p:pic>
      <p:sp>
        <p:nvSpPr>
          <p:cNvPr id="13" name="TextBox 25">
            <a:extLst>
              <a:ext uri="{FF2B5EF4-FFF2-40B4-BE49-F238E27FC236}">
                <a16:creationId xmlns:a16="http://schemas.microsoft.com/office/drawing/2014/main" id="{89890D02-AEF3-4D6F-FD4B-2C1AA12B8AF0}"/>
              </a:ext>
            </a:extLst>
          </p:cNvPr>
          <p:cNvSpPr txBox="1"/>
          <p:nvPr/>
        </p:nvSpPr>
        <p:spPr>
          <a:xfrm>
            <a:off x="5925817" y="220042"/>
            <a:ext cx="6752880" cy="1399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defRPr/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Key Findings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5C64BA-946E-EDB5-A181-E82B861D12F3}"/>
              </a:ext>
            </a:extLst>
          </p:cNvPr>
          <p:cNvGrpSpPr/>
          <p:nvPr/>
        </p:nvGrpSpPr>
        <p:grpSpPr>
          <a:xfrm>
            <a:off x="8037156" y="2033536"/>
            <a:ext cx="8869498" cy="6928741"/>
            <a:chOff x="8037156" y="2033536"/>
            <a:chExt cx="8869498" cy="6928741"/>
          </a:xfrm>
        </p:grpSpPr>
        <p:sp>
          <p:nvSpPr>
            <p:cNvPr id="61" name="TextBox 26">
              <a:extLst>
                <a:ext uri="{FF2B5EF4-FFF2-40B4-BE49-F238E27FC236}">
                  <a16:creationId xmlns:a16="http://schemas.microsoft.com/office/drawing/2014/main" id="{1E893E92-A922-AFFB-09DC-18C5FFC82A19}"/>
                </a:ext>
              </a:extLst>
            </p:cNvPr>
            <p:cNvSpPr txBox="1"/>
            <p:nvPr/>
          </p:nvSpPr>
          <p:spPr>
            <a:xfrm>
              <a:off x="8037156" y="3448588"/>
              <a:ext cx="8869498" cy="55136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ts val="42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67483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2022:</a:t>
              </a:r>
            </a:p>
            <a:p>
              <a:pPr marL="0" marR="0" lvl="1" indent="-285750" algn="l" defTabSz="914400" rtl="0" eaLnBrk="1" fontAlgn="base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67483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Downtown: $4.2M sales (56%) | $1,217.9K profit (55%)</a:t>
              </a:r>
            </a:p>
            <a:p>
              <a:pPr marL="0" marR="0" lvl="1" indent="-285750" algn="l" defTabSz="914400" rtl="0" eaLnBrk="1" fontAlgn="base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67483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Airport: $0.7M sales (9%) | $205.0K profit (9%)</a:t>
              </a:r>
            </a:p>
            <a:p>
              <a:pPr marL="0" marR="0" lvl="0" indent="0" algn="l" defTabSz="914400" rtl="0" eaLnBrk="1" fontAlgn="base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67483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2023:</a:t>
              </a:r>
            </a:p>
            <a:p>
              <a:pPr marL="0" marR="0" lvl="1" indent="-285750" algn="l" defTabSz="914400" rtl="0" eaLnBrk="1" fontAlgn="base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67483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Downtown: $4.0M sales (57%) | $1,030.8K profit (57%)</a:t>
              </a:r>
            </a:p>
            <a:p>
              <a:pPr marL="0" marR="0" lvl="1" indent="-285750" algn="l" defTabSz="914400" rtl="0" eaLnBrk="1" fontAlgn="base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67483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Airport: $0.6M sales (9%) | $173.0K profit (10%)</a:t>
              </a:r>
            </a:p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67483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Insight: </a:t>
              </a: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67483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Downtown stores consistently dominated both years, accounting for over half of total sales and profit, though all locations saw slight declines.</a:t>
              </a:r>
              <a:b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7483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9509006-F3C5-F745-54F7-6E3CC548F0B1}"/>
                </a:ext>
              </a:extLst>
            </p:cNvPr>
            <p:cNvGrpSpPr/>
            <p:nvPr/>
          </p:nvGrpSpPr>
          <p:grpSpPr>
            <a:xfrm>
              <a:off x="8497026" y="2033536"/>
              <a:ext cx="7949758" cy="888621"/>
              <a:chOff x="1685299" y="2326901"/>
              <a:chExt cx="7949758" cy="888621"/>
            </a:xfrm>
          </p:grpSpPr>
          <p:sp>
            <p:nvSpPr>
              <p:cNvPr id="11" name="Freeform 29">
                <a:extLst>
                  <a:ext uri="{FF2B5EF4-FFF2-40B4-BE49-F238E27FC236}">
                    <a16:creationId xmlns:a16="http://schemas.microsoft.com/office/drawing/2014/main" id="{238DE7F4-CE6A-0D7A-2263-1A988F06BDE6}"/>
                  </a:ext>
                </a:extLst>
              </p:cNvPr>
              <p:cNvSpPr/>
              <p:nvPr/>
            </p:nvSpPr>
            <p:spPr>
              <a:xfrm>
                <a:off x="1685299" y="2378496"/>
                <a:ext cx="7949758" cy="837026"/>
              </a:xfrm>
              <a:custGeom>
                <a:avLst/>
                <a:gdLst/>
                <a:ahLst/>
                <a:cxnLst/>
                <a:rect l="l" t="t" r="r" b="b"/>
                <a:pathLst>
                  <a:path w="1152225" h="220451">
                    <a:moveTo>
                      <a:pt x="51320" y="0"/>
                    </a:moveTo>
                    <a:lnTo>
                      <a:pt x="1100905" y="0"/>
                    </a:lnTo>
                    <a:cubicBezTo>
                      <a:pt x="1129248" y="0"/>
                      <a:pt x="1152225" y="22977"/>
                      <a:pt x="1152225" y="51320"/>
                    </a:cubicBezTo>
                    <a:lnTo>
                      <a:pt x="1152225" y="169132"/>
                    </a:lnTo>
                    <a:cubicBezTo>
                      <a:pt x="1152225" y="197475"/>
                      <a:pt x="1129248" y="220451"/>
                      <a:pt x="1100905" y="220451"/>
                    </a:cubicBezTo>
                    <a:lnTo>
                      <a:pt x="51320" y="220451"/>
                    </a:lnTo>
                    <a:cubicBezTo>
                      <a:pt x="22977" y="220451"/>
                      <a:pt x="0" y="197475"/>
                      <a:pt x="0" y="169132"/>
                    </a:cubicBezTo>
                    <a:lnTo>
                      <a:pt x="0" y="51320"/>
                    </a:lnTo>
                    <a:cubicBezTo>
                      <a:pt x="0" y="22977"/>
                      <a:pt x="22977" y="0"/>
                      <a:pt x="51320" y="0"/>
                    </a:cubicBezTo>
                    <a:close/>
                  </a:path>
                </a:pathLst>
              </a:custGeom>
              <a:solidFill>
                <a:srgbClr val="67483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43A3D3-ED00-A8CB-6661-C39FA34105AC}"/>
                  </a:ext>
                </a:extLst>
              </p:cNvPr>
              <p:cNvSpPr txBox="1"/>
              <p:nvPr/>
            </p:nvSpPr>
            <p:spPr>
              <a:xfrm>
                <a:off x="1793996" y="2326901"/>
                <a:ext cx="768843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0" dirty="0">
                    <a:solidFill>
                      <a:srgbClr val="FFFFFF"/>
                    </a:solidFill>
                    <a:latin typeface="เอฟซี แคนดี้"/>
                    <a:cs typeface="เอฟซี แคนดี้"/>
                  </a:rPr>
                  <a:t> </a:t>
                </a:r>
                <a:r>
                  <a:rPr lang="en-US" sz="4400" b="1" dirty="0">
                    <a:solidFill>
                      <a:srgbClr val="FFFFFF"/>
                    </a:solidFill>
                    <a:latin typeface="+mj-lt"/>
                    <a:cs typeface="เอฟซี แคนดี้" panose="020B0604020202020204" charset="-34"/>
                  </a:rPr>
                  <a:t>Store Location Performance</a:t>
                </a:r>
              </a:p>
            </p:txBody>
          </p:sp>
        </p:grp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7FD209-B29F-7F65-8533-9FBC9E7529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65" y="5805702"/>
            <a:ext cx="5623723" cy="34719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4872F54-6DCA-280D-27CD-48599E8C7D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19" y="2028867"/>
            <a:ext cx="5623723" cy="347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57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90F4F-8131-54E0-3DB1-74215ACD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314693B-5EAA-E661-D010-3DBB18E3504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93E60FC-A45D-CB52-CC02-76A951148EDA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7E051E8-6842-C616-1578-83364E3DD046}"/>
              </a:ext>
            </a:extLst>
          </p:cNvPr>
          <p:cNvSpPr/>
          <p:nvPr/>
        </p:nvSpPr>
        <p:spPr>
          <a:xfrm>
            <a:off x="572216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64BB9EC-386C-BE5C-C7D0-2293B08AB349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10CAC-7307-72CF-F234-A8B81FCB629C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C1A93B9-5861-666F-47EB-F6965F33CACB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B6BD4B5-FE63-BFDC-0B4B-869BD4CBF5D8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DCEF313B-24BC-705E-7E83-5FA644B479DA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BB3C33B-8D99-907A-2677-29A53B3FDAD9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821B3F7-034A-DAEE-DFCA-D53F50E631AA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E819EE26-386F-D4E2-9934-B57E96D48A72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70DDD6C1-1D5E-BA36-F543-64809A6A3D4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BA05B385-0C10-E7DF-09AE-BE3E1202D72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9ACFEEE0-65B7-3B48-04CC-70F676558775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143DDE14-9EFE-B090-D514-64D6B445E3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425865FD-4CF1-943C-4343-68AB0773D24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B4592B76-4FB5-5110-C451-2BC2DBC490B8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5ABF3EDD-7A95-4280-1EA8-857D9F871FA8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E1CBE16E-3B24-F555-3BC7-CD1B904F9DC3}"/>
              </a:ext>
            </a:extLst>
          </p:cNvPr>
          <p:cNvSpPr txBox="1"/>
          <p:nvPr/>
        </p:nvSpPr>
        <p:spPr>
          <a:xfrm>
            <a:off x="2675645" y="242089"/>
            <a:ext cx="13253225" cy="139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Recommendations</a:t>
            </a: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E40C7181-BDEC-6285-F437-4FFB4FB1E65C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DA904401-41C5-C820-FED7-95C94890610C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C3C66967-8B65-E42B-6A5D-4AF8EE3F1F6D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79F9CBCF-E0F7-06A2-A2BC-72D5CDA4D8E8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AF84DB74-EA8C-F03F-B396-56A87120E03D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5782EBCC-82EB-A3F2-5583-EC52AEC95303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1" name="TextBox 26">
            <a:extLst>
              <a:ext uri="{FF2B5EF4-FFF2-40B4-BE49-F238E27FC236}">
                <a16:creationId xmlns:a16="http://schemas.microsoft.com/office/drawing/2014/main" id="{DFAA9070-7CE8-4900-B23E-8ABDF7A4D3DD}"/>
              </a:ext>
            </a:extLst>
          </p:cNvPr>
          <p:cNvSpPr txBox="1"/>
          <p:nvPr/>
        </p:nvSpPr>
        <p:spPr>
          <a:xfrm>
            <a:off x="9949662" y="3232162"/>
            <a:ext cx="7171363" cy="556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>
              <a:lnSpc>
                <a:spcPts val="4200"/>
              </a:lnSpc>
              <a:spcBef>
                <a:spcPts val="1200"/>
              </a:spcBef>
              <a:defRPr/>
            </a:pPr>
            <a:r>
              <a:rPr lang="en-US" sz="3600" b="1" dirty="0">
                <a:solidFill>
                  <a:srgbClr val="67483E"/>
                </a:solidFill>
                <a:latin typeface="+mj-lt"/>
                <a:cs typeface="เอฟซี แคนดี้" panose="020B0604020202020204" charset="-34"/>
                <a:sym typeface="Cocomat Pro Bold"/>
              </a:rPr>
              <a:t>2. Electronics:</a:t>
            </a:r>
          </a:p>
          <a:p>
            <a:pPr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Action: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Review and adjust the prices, introduce new products, and create marketing campaigns to improve Electronics performance.</a:t>
            </a:r>
          </a:p>
          <a:p>
            <a:pPr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Impact: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Recovering just 10% of the profit lost in 2023 could bring in an extra $65K, helping to strengthen overall business profits.</a:t>
            </a:r>
          </a:p>
          <a:p>
            <a:pPr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</a:pPr>
            <a:endParaRPr lang="en-US" sz="3000" dirty="0">
              <a:solidFill>
                <a:srgbClr val="67483E"/>
              </a:solidFill>
              <a:latin typeface="Arial" panose="020B0604020202020204" pitchFamily="34" charset="0"/>
              <a:cs typeface="Arial" panose="020B0604020202020204" pitchFamily="34" charset="0"/>
              <a:sym typeface="Cocomat Pro Bold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D337A81F-A92B-72B8-EE02-78263ADFD7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30003" y="8472905"/>
            <a:ext cx="4157832" cy="215817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BC3E1BD-B890-B123-F7C8-2158A9B46F5A}"/>
              </a:ext>
            </a:extLst>
          </p:cNvPr>
          <p:cNvGrpSpPr/>
          <p:nvPr/>
        </p:nvGrpSpPr>
        <p:grpSpPr>
          <a:xfrm>
            <a:off x="6222171" y="2040216"/>
            <a:ext cx="5843656" cy="1017852"/>
            <a:chOff x="3385832" y="2269148"/>
            <a:chExt cx="5843656" cy="1017852"/>
          </a:xfrm>
        </p:grpSpPr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C2BEEF33-D346-0B40-5995-DC639F90F119}"/>
                </a:ext>
              </a:extLst>
            </p:cNvPr>
            <p:cNvGrpSpPr/>
            <p:nvPr/>
          </p:nvGrpSpPr>
          <p:grpSpPr>
            <a:xfrm>
              <a:off x="3385832" y="2269148"/>
              <a:ext cx="5843656" cy="1017852"/>
              <a:chOff x="0" y="-47625"/>
              <a:chExt cx="1152225" cy="268076"/>
            </a:xfrm>
          </p:grpSpPr>
          <p:sp>
            <p:nvSpPr>
              <p:cNvPr id="27" name="Freeform 29">
                <a:extLst>
                  <a:ext uri="{FF2B5EF4-FFF2-40B4-BE49-F238E27FC236}">
                    <a16:creationId xmlns:a16="http://schemas.microsoft.com/office/drawing/2014/main" id="{05EBAF7A-264D-6115-0630-A88D0DEC3558}"/>
                  </a:ext>
                </a:extLst>
              </p:cNvPr>
              <p:cNvSpPr/>
              <p:nvPr/>
            </p:nvSpPr>
            <p:spPr>
              <a:xfrm>
                <a:off x="0" y="0"/>
                <a:ext cx="1152225" cy="220451"/>
              </a:xfrm>
              <a:custGeom>
                <a:avLst/>
                <a:gdLst/>
                <a:ahLst/>
                <a:cxnLst/>
                <a:rect l="l" t="t" r="r" b="b"/>
                <a:pathLst>
                  <a:path w="1152225" h="220451">
                    <a:moveTo>
                      <a:pt x="51320" y="0"/>
                    </a:moveTo>
                    <a:lnTo>
                      <a:pt x="1100905" y="0"/>
                    </a:lnTo>
                    <a:cubicBezTo>
                      <a:pt x="1129248" y="0"/>
                      <a:pt x="1152225" y="22977"/>
                      <a:pt x="1152225" y="51320"/>
                    </a:cubicBezTo>
                    <a:lnTo>
                      <a:pt x="1152225" y="169132"/>
                    </a:lnTo>
                    <a:cubicBezTo>
                      <a:pt x="1152225" y="197475"/>
                      <a:pt x="1129248" y="220451"/>
                      <a:pt x="1100905" y="220451"/>
                    </a:cubicBezTo>
                    <a:lnTo>
                      <a:pt x="51320" y="220451"/>
                    </a:lnTo>
                    <a:cubicBezTo>
                      <a:pt x="22977" y="220451"/>
                      <a:pt x="0" y="197475"/>
                      <a:pt x="0" y="169132"/>
                    </a:cubicBezTo>
                    <a:lnTo>
                      <a:pt x="0" y="51320"/>
                    </a:lnTo>
                    <a:cubicBezTo>
                      <a:pt x="0" y="22977"/>
                      <a:pt x="22977" y="0"/>
                      <a:pt x="51320" y="0"/>
                    </a:cubicBezTo>
                    <a:close/>
                  </a:path>
                </a:pathLst>
              </a:custGeom>
              <a:solidFill>
                <a:srgbClr val="67483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0">
                <a:extLst>
                  <a:ext uri="{FF2B5EF4-FFF2-40B4-BE49-F238E27FC236}">
                    <a16:creationId xmlns:a16="http://schemas.microsoft.com/office/drawing/2014/main" id="{BCB300ED-02CF-7ADF-C5EC-37F76DC54A4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52224" cy="2680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046FAF-529E-B09C-6EF1-C5247794C25A}"/>
                </a:ext>
              </a:extLst>
            </p:cNvPr>
            <p:cNvSpPr txBox="1"/>
            <p:nvPr/>
          </p:nvSpPr>
          <p:spPr>
            <a:xfrm>
              <a:off x="3640661" y="2462674"/>
              <a:ext cx="50485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FFFFFF"/>
                  </a:solidFill>
                  <a:latin typeface="+mj-lt"/>
                  <a:cs typeface="เอฟซี แคนดี้" panose="020B0604020202020204" charset="-34"/>
                </a:rPr>
                <a:t>High Priority</a:t>
              </a:r>
            </a:p>
          </p:txBody>
        </p:sp>
      </p:grpSp>
      <p:sp>
        <p:nvSpPr>
          <p:cNvPr id="35" name="TextBox 26">
            <a:extLst>
              <a:ext uri="{FF2B5EF4-FFF2-40B4-BE49-F238E27FC236}">
                <a16:creationId xmlns:a16="http://schemas.microsoft.com/office/drawing/2014/main" id="{B688033F-87BE-45C2-17F1-ECFF38C1E74F}"/>
              </a:ext>
            </a:extLst>
          </p:cNvPr>
          <p:cNvSpPr txBox="1"/>
          <p:nvPr/>
        </p:nvSpPr>
        <p:spPr>
          <a:xfrm>
            <a:off x="1972633" y="3232162"/>
            <a:ext cx="7171363" cy="4198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>
              <a:lnSpc>
                <a:spcPts val="4200"/>
              </a:lnSpc>
              <a:spcBef>
                <a:spcPts val="1200"/>
              </a:spcBef>
              <a:defRPr/>
            </a:pPr>
            <a:r>
              <a:rPr lang="en-US" sz="3600" b="1" dirty="0">
                <a:solidFill>
                  <a:srgbClr val="67483E"/>
                </a:solidFill>
                <a:latin typeface="+mj-lt"/>
                <a:cs typeface="เอฟซี แคนดี้" panose="020B0604020202020204" charset="-34"/>
                <a:sym typeface="Cocomat Pro Bold"/>
              </a:rPr>
              <a:t>1. Focus on Growing Categories:</a:t>
            </a:r>
          </a:p>
          <a:p>
            <a:pPr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Action: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Increase inventory and marketing efforts for Art &amp; Crafts products to maintain their strong growth.</a:t>
            </a:r>
          </a:p>
          <a:p>
            <a:pPr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Impact: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Adds an estimated $0.5M in annual sales, making Art &amp; Crafts an even stronger contributor to the business’s success.</a:t>
            </a:r>
          </a:p>
        </p:txBody>
      </p:sp>
    </p:spTree>
    <p:extLst>
      <p:ext uri="{BB962C8B-B14F-4D97-AF65-F5344CB8AC3E}">
        <p14:creationId xmlns:p14="http://schemas.microsoft.com/office/powerpoint/2010/main" val="299278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4EC15-B1B6-A5F4-168E-3E3B11F79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70A14AF-EB87-BD7B-9786-00EB80341E3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868C0C4-569D-5714-0945-7C887768E8C2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92EAC1A-5839-F799-9449-8BF14FCE0266}"/>
              </a:ext>
            </a:extLst>
          </p:cNvPr>
          <p:cNvSpPr/>
          <p:nvPr/>
        </p:nvSpPr>
        <p:spPr>
          <a:xfrm>
            <a:off x="572216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12F82EC6-244C-24D9-5C36-4F887939B90F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566C62B-A94E-C00D-11FE-24D50F43275F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DD48D41-A699-A27E-23DB-0C8AA297111A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282AD30-6CAC-EF16-F1DC-C2E7432FFB5F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91EA3ED-6CA9-C9BF-6716-C6CD9FDB582C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CF3E5D1-A5DC-991B-9F9D-08C88BCCF3B8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A49B876-198C-0B13-14A7-F0BDA4CD4EB1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064B738E-E888-009B-8C0A-D7940207A6A2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9E23366-45C0-0C11-A251-63FAB721903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EF4D3AA3-B4AE-54E9-F745-95D949436FF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90831544-5BFF-B101-6DCE-B99DCC728E05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DB14A245-407E-3B90-FEA7-E7FCAE569E9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0237C2D0-6ED5-12C3-8EDF-C984B41A988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21F8BFC5-3487-8D1E-56C1-6FED9FD70ED3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B0A78446-3BAD-3D17-CFB0-8C495996EE73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E505D7CB-3415-1CE1-F082-8984D8E4E429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589FE42E-217C-F379-77F9-126716CDFE5E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7B210061-B7EC-5A31-D096-074574B5EDD8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C57A1D32-D01F-F66B-D5C3-E265B92AD842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EACB8196-7061-7817-0AE3-B6A26138FC6C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8C976BCB-5A13-1476-800A-7FA04A9627CE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BC7F319-2B6D-0A2F-8662-5E9A73F6CD1F}"/>
              </a:ext>
            </a:extLst>
          </p:cNvPr>
          <p:cNvGrpSpPr/>
          <p:nvPr/>
        </p:nvGrpSpPr>
        <p:grpSpPr>
          <a:xfrm>
            <a:off x="1705537" y="2109840"/>
            <a:ext cx="7171363" cy="6974073"/>
            <a:chOff x="1705537" y="2109840"/>
            <a:chExt cx="7171363" cy="6974073"/>
          </a:xfrm>
        </p:grpSpPr>
        <p:sp>
          <p:nvSpPr>
            <p:cNvPr id="37" name="TextBox 26">
              <a:extLst>
                <a:ext uri="{FF2B5EF4-FFF2-40B4-BE49-F238E27FC236}">
                  <a16:creationId xmlns:a16="http://schemas.microsoft.com/office/drawing/2014/main" id="{15291FF5-5F2C-9A53-12BD-1013CA5F63C3}"/>
                </a:ext>
              </a:extLst>
            </p:cNvPr>
            <p:cNvSpPr txBox="1"/>
            <p:nvPr/>
          </p:nvSpPr>
          <p:spPr>
            <a:xfrm>
              <a:off x="1705537" y="3192300"/>
              <a:ext cx="7171363" cy="58916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R="0" lvl="0" indent="0" fontAlgn="base">
                <a:lnSpc>
                  <a:spcPts val="42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b="1" dirty="0">
                  <a:solidFill>
                    <a:srgbClr val="67483E"/>
                  </a:solidFill>
                  <a:latin typeface="+mj-lt"/>
                  <a:cs typeface="เอฟซี แคนดี้" panose="020B0604020202020204" charset="-34"/>
                  <a:sym typeface="Cocomat Pro Bold"/>
                </a:rPr>
                <a:t>3. Inventory:</a:t>
              </a:r>
            </a:p>
            <a:p>
              <a:pPr marL="0" marR="0" lvl="0" indent="0" algn="l" defTabSz="914400" rtl="0" eaLnBrk="1" fontAlgn="base" latinLnBrk="0" hangingPunct="1">
                <a:lnSpc>
                  <a:spcPts val="4200"/>
                </a:lnSpc>
                <a:spcBef>
                  <a:spcPts val="12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67483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ocomat Pro Bold"/>
                </a:rPr>
                <a:t>Action: </a:t>
              </a: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67483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ocomat Pro Bold"/>
                </a:rPr>
                <a:t>Align inventory levels with demand by reducing overstock for slow-moving items (e.g., Deck of Cards) and ensuring sufficient stock for high-demand products like Colorbuds, Lego Bricks, and Action Figures.</a:t>
              </a:r>
            </a:p>
            <a:p>
              <a:pPr marL="0" marR="0" lvl="0" indent="0" algn="l" defTabSz="914400" rtl="0" eaLnBrk="1" fontAlgn="base" latinLnBrk="0" hangingPunct="1">
                <a:lnSpc>
                  <a:spcPts val="4200"/>
                </a:lnSpc>
                <a:spcBef>
                  <a:spcPts val="12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67483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ocomat Pro Bold"/>
                </a:rPr>
                <a:t>Impact: </a:t>
              </a: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67483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ocomat Pro Bold"/>
                </a:rPr>
                <a:t> Improves cash flow by freeing up funds tied in unsold stock and reduces storage costs by minimizing overstock of slow-moving items.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429286D-BFA0-381E-EEDB-5E9203335987}"/>
                </a:ext>
              </a:extLst>
            </p:cNvPr>
            <p:cNvGrpSpPr/>
            <p:nvPr/>
          </p:nvGrpSpPr>
          <p:grpSpPr>
            <a:xfrm>
              <a:off x="2147345" y="2109840"/>
              <a:ext cx="5843651" cy="837026"/>
              <a:chOff x="3385832" y="2449974"/>
              <a:chExt cx="5843651" cy="837026"/>
            </a:xfrm>
          </p:grpSpPr>
          <p:grpSp>
            <p:nvGrpSpPr>
              <p:cNvPr id="39" name="Group 28">
                <a:extLst>
                  <a:ext uri="{FF2B5EF4-FFF2-40B4-BE49-F238E27FC236}">
                    <a16:creationId xmlns:a16="http://schemas.microsoft.com/office/drawing/2014/main" id="{BEA95939-2F95-90C4-1B3C-A4F6E7798EC6}"/>
                  </a:ext>
                </a:extLst>
              </p:cNvPr>
              <p:cNvGrpSpPr/>
              <p:nvPr/>
            </p:nvGrpSpPr>
            <p:grpSpPr>
              <a:xfrm>
                <a:off x="3385832" y="2449974"/>
                <a:ext cx="5843651" cy="837026"/>
                <a:chOff x="0" y="0"/>
                <a:chExt cx="1152224" cy="220451"/>
              </a:xfrm>
            </p:grpSpPr>
            <p:sp>
              <p:nvSpPr>
                <p:cNvPr id="40" name="Freeform 29">
                  <a:extLst>
                    <a:ext uri="{FF2B5EF4-FFF2-40B4-BE49-F238E27FC236}">
                      <a16:creationId xmlns:a16="http://schemas.microsoft.com/office/drawing/2014/main" id="{5A1ABD84-95BF-B605-43BA-14636F27760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225" cy="220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225" h="220451">
                      <a:moveTo>
                        <a:pt x="51320" y="0"/>
                      </a:moveTo>
                      <a:lnTo>
                        <a:pt x="1100905" y="0"/>
                      </a:lnTo>
                      <a:cubicBezTo>
                        <a:pt x="1129248" y="0"/>
                        <a:pt x="1152225" y="22977"/>
                        <a:pt x="1152225" y="51320"/>
                      </a:cubicBezTo>
                      <a:lnTo>
                        <a:pt x="1152225" y="169132"/>
                      </a:lnTo>
                      <a:cubicBezTo>
                        <a:pt x="1152225" y="197475"/>
                        <a:pt x="1129248" y="220451"/>
                        <a:pt x="1100905" y="220451"/>
                      </a:cubicBezTo>
                      <a:lnTo>
                        <a:pt x="51320" y="220451"/>
                      </a:lnTo>
                      <a:cubicBezTo>
                        <a:pt x="22977" y="220451"/>
                        <a:pt x="0" y="197475"/>
                        <a:pt x="0" y="169132"/>
                      </a:cubicBezTo>
                      <a:lnTo>
                        <a:pt x="0" y="51320"/>
                      </a:lnTo>
                      <a:cubicBezTo>
                        <a:pt x="0" y="22977"/>
                        <a:pt x="22977" y="0"/>
                        <a:pt x="51320" y="0"/>
                      </a:cubicBezTo>
                      <a:close/>
                    </a:path>
                  </a:pathLst>
                </a:custGeom>
                <a:solidFill>
                  <a:srgbClr val="67483E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TextBox 30">
                  <a:extLst>
                    <a:ext uri="{FF2B5EF4-FFF2-40B4-BE49-F238E27FC236}">
                      <a16:creationId xmlns:a16="http://schemas.microsoft.com/office/drawing/2014/main" id="{BC5EF68F-A0AA-FA35-25CF-5B1BD12FAD27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1152224" cy="268076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676BA49-CF3F-7BA7-792E-A309B406570E}"/>
                  </a:ext>
                </a:extLst>
              </p:cNvPr>
              <p:cNvSpPr txBox="1"/>
              <p:nvPr/>
            </p:nvSpPr>
            <p:spPr>
              <a:xfrm>
                <a:off x="3583403" y="2469198"/>
                <a:ext cx="50485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4400" b="1" dirty="0">
                    <a:solidFill>
                      <a:srgbClr val="FFFFFF"/>
                    </a:solidFill>
                    <a:latin typeface="+mj-lt"/>
                    <a:cs typeface="เอฟซี แคนดี้" panose="020B0604020202020204" charset="-34"/>
                  </a:rPr>
                  <a:t>High Priority</a:t>
                </a:r>
              </a:p>
            </p:txBody>
          </p:sp>
        </p:grp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759AEDB9-7A6A-44A8-1C2F-6F0B724432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30003" y="8472905"/>
            <a:ext cx="4157832" cy="2158171"/>
          </a:xfrm>
          <a:prstGeom prst="rect">
            <a:avLst/>
          </a:prstGeom>
        </p:spPr>
      </p:pic>
      <p:sp>
        <p:nvSpPr>
          <p:cNvPr id="36" name="TextBox 25">
            <a:extLst>
              <a:ext uri="{FF2B5EF4-FFF2-40B4-BE49-F238E27FC236}">
                <a16:creationId xmlns:a16="http://schemas.microsoft.com/office/drawing/2014/main" id="{56E591E9-9D30-C639-8DD4-77BE26E3C412}"/>
              </a:ext>
            </a:extLst>
          </p:cNvPr>
          <p:cNvSpPr txBox="1"/>
          <p:nvPr/>
        </p:nvSpPr>
        <p:spPr>
          <a:xfrm>
            <a:off x="5925817" y="220042"/>
            <a:ext cx="6752880" cy="1399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defRPr/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Recommendations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D15964-C696-9F82-A6EA-DCF3A753CE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501" y="2144682"/>
            <a:ext cx="6218197" cy="33159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5E61396-6AFC-4873-A647-09804E6CB1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502" y="5881235"/>
            <a:ext cx="6218197" cy="332969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87ED520-38B0-727C-F306-AFE1DD510396}"/>
              </a:ext>
            </a:extLst>
          </p:cNvPr>
          <p:cNvSpPr txBox="1"/>
          <p:nvPr/>
        </p:nvSpPr>
        <p:spPr>
          <a:xfrm>
            <a:off x="11248448" y="5486259"/>
            <a:ext cx="3055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“Top 10 products in Inventory”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DA6BFD-F263-9D6E-E6B7-A10E286ABFB8}"/>
              </a:ext>
            </a:extLst>
          </p:cNvPr>
          <p:cNvSpPr txBox="1"/>
          <p:nvPr/>
        </p:nvSpPr>
        <p:spPr>
          <a:xfrm>
            <a:off x="11077454" y="9236120"/>
            <a:ext cx="3664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“Least 10 products in Inventory”</a:t>
            </a:r>
          </a:p>
        </p:txBody>
      </p:sp>
    </p:spTree>
    <p:extLst>
      <p:ext uri="{BB962C8B-B14F-4D97-AF65-F5344CB8AC3E}">
        <p14:creationId xmlns:p14="http://schemas.microsoft.com/office/powerpoint/2010/main" val="3551391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A661A-1BC3-C6A1-C6A4-5F4F94283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70F5CE5-8806-4521-0740-C3FF22E5080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BD83EBA-EA24-17F9-D21C-B0C3C62D0E29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432FDE5-A566-9921-BC02-757F6C3A60B9}"/>
              </a:ext>
            </a:extLst>
          </p:cNvPr>
          <p:cNvSpPr/>
          <p:nvPr/>
        </p:nvSpPr>
        <p:spPr>
          <a:xfrm>
            <a:off x="572216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65A9DA9E-9F5C-CD7D-17FD-5C9853BD5A83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0DC21A7-CF4F-9F2C-76CF-9FB9E0C6891F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CA1DF98-EE07-9C38-7013-89F13488985E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8276478-319A-C118-9553-9ABB6864375D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8EC1F57-A2E6-40ED-09A8-BD61AB61F473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35E5E63-1577-7EDB-4E41-4C6D307D946E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A7F7D603-55FE-624A-AB7C-9AC149D03DA5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462B3F1D-267C-40D5-D64B-EE2955B586EF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78FD758C-CE48-1597-930E-E5D50D2D73E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906762D8-F370-960F-0380-89F28CEA9F7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B015D543-DF16-69F7-2F6E-CEBFF9DCCEE4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23561A9F-8B43-FBA2-3E8F-2B6881FAA60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9BE1B92D-A881-41C2-A740-764682DAF40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456BA762-B799-4651-DBB6-1E099FC648D2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E05EC1BB-59BB-9563-CB2F-BED799FA2C06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A1DC03DF-B739-2ED9-1C5A-E056316C397F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7444E25E-D7AE-77DE-8AFF-EEE0C2F35286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C95CDDE3-2CCB-DC89-CA03-853A486F7EB8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90826A16-0C0E-8661-141B-CB8547A3C6D8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106152A2-6CAC-6FA6-3F26-42F01C20820B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72E7ECDF-9972-8A07-FCFF-BA1F2E1A748D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846857CE-8BB0-3B3D-60BD-8E0F3D8B41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30003" y="8472905"/>
            <a:ext cx="4157832" cy="2158171"/>
          </a:xfrm>
          <a:prstGeom prst="rect">
            <a:avLst/>
          </a:prstGeom>
        </p:spPr>
      </p:pic>
      <p:sp>
        <p:nvSpPr>
          <p:cNvPr id="61" name="TextBox 26">
            <a:extLst>
              <a:ext uri="{FF2B5EF4-FFF2-40B4-BE49-F238E27FC236}">
                <a16:creationId xmlns:a16="http://schemas.microsoft.com/office/drawing/2014/main" id="{151C062F-18C5-75B3-589E-84E2C1E1FCC4}"/>
              </a:ext>
            </a:extLst>
          </p:cNvPr>
          <p:cNvSpPr txBox="1"/>
          <p:nvPr/>
        </p:nvSpPr>
        <p:spPr>
          <a:xfrm>
            <a:off x="8793616" y="3494339"/>
            <a:ext cx="7356572" cy="4898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>
              <a:lnSpc>
                <a:spcPts val="4200"/>
              </a:lnSpc>
              <a:spcBef>
                <a:spcPts val="1200"/>
              </a:spcBef>
              <a:defRPr/>
            </a:pPr>
            <a:r>
              <a:rPr lang="en-US" sz="3600" b="1" dirty="0">
                <a:solidFill>
                  <a:srgbClr val="67483E"/>
                </a:solidFill>
                <a:latin typeface="+mj-lt"/>
                <a:cs typeface="เอฟซี แคนดี้" panose="020B0604020202020204" charset="-34"/>
                <a:sym typeface="Cocomat Pro Bold"/>
              </a:rPr>
              <a:t>4. Expand Downtown Advantage:</a:t>
            </a:r>
          </a:p>
          <a:p>
            <a:pPr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Action: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Introduce loyalty programs and targeted promotions at Downtown stores to further capitalize on their dominance.</a:t>
            </a:r>
          </a:p>
          <a:p>
            <a:pPr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Impact: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Enhancing customer retention could add $0.3M to annual revenue.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67483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E590176-77E2-07A2-0A6E-886151C5DD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65" y="5805702"/>
            <a:ext cx="5623723" cy="34719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A088348-4C86-13A4-F0A1-8DB49AF029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19" y="2028867"/>
            <a:ext cx="5623723" cy="347195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26B370F-A34A-3C93-60D6-0FA919F28B44}"/>
              </a:ext>
            </a:extLst>
          </p:cNvPr>
          <p:cNvGrpSpPr/>
          <p:nvPr/>
        </p:nvGrpSpPr>
        <p:grpSpPr>
          <a:xfrm>
            <a:off x="9550077" y="1903687"/>
            <a:ext cx="5843656" cy="1017852"/>
            <a:chOff x="3385832" y="2269148"/>
            <a:chExt cx="5843656" cy="1017852"/>
          </a:xfrm>
        </p:grpSpPr>
        <p:grpSp>
          <p:nvGrpSpPr>
            <p:cNvPr id="12" name="Group 28">
              <a:extLst>
                <a:ext uri="{FF2B5EF4-FFF2-40B4-BE49-F238E27FC236}">
                  <a16:creationId xmlns:a16="http://schemas.microsoft.com/office/drawing/2014/main" id="{F9324439-8B16-EFFB-F5F9-DC267879AC58}"/>
                </a:ext>
              </a:extLst>
            </p:cNvPr>
            <p:cNvGrpSpPr/>
            <p:nvPr/>
          </p:nvGrpSpPr>
          <p:grpSpPr>
            <a:xfrm>
              <a:off x="3385832" y="2269148"/>
              <a:ext cx="5843656" cy="1017852"/>
              <a:chOff x="0" y="-47625"/>
              <a:chExt cx="1152225" cy="268076"/>
            </a:xfrm>
          </p:grpSpPr>
          <p:sp>
            <p:nvSpPr>
              <p:cNvPr id="35" name="Freeform 29">
                <a:extLst>
                  <a:ext uri="{FF2B5EF4-FFF2-40B4-BE49-F238E27FC236}">
                    <a16:creationId xmlns:a16="http://schemas.microsoft.com/office/drawing/2014/main" id="{4B80FD86-3102-3542-7ECA-FD136C4B4944}"/>
                  </a:ext>
                </a:extLst>
              </p:cNvPr>
              <p:cNvSpPr/>
              <p:nvPr/>
            </p:nvSpPr>
            <p:spPr>
              <a:xfrm>
                <a:off x="0" y="0"/>
                <a:ext cx="1152225" cy="220451"/>
              </a:xfrm>
              <a:custGeom>
                <a:avLst/>
                <a:gdLst/>
                <a:ahLst/>
                <a:cxnLst/>
                <a:rect l="l" t="t" r="r" b="b"/>
                <a:pathLst>
                  <a:path w="1152225" h="220451">
                    <a:moveTo>
                      <a:pt x="51320" y="0"/>
                    </a:moveTo>
                    <a:lnTo>
                      <a:pt x="1100905" y="0"/>
                    </a:lnTo>
                    <a:cubicBezTo>
                      <a:pt x="1129248" y="0"/>
                      <a:pt x="1152225" y="22977"/>
                      <a:pt x="1152225" y="51320"/>
                    </a:cubicBezTo>
                    <a:lnTo>
                      <a:pt x="1152225" y="169132"/>
                    </a:lnTo>
                    <a:cubicBezTo>
                      <a:pt x="1152225" y="197475"/>
                      <a:pt x="1129248" y="220451"/>
                      <a:pt x="1100905" y="220451"/>
                    </a:cubicBezTo>
                    <a:lnTo>
                      <a:pt x="51320" y="220451"/>
                    </a:lnTo>
                    <a:cubicBezTo>
                      <a:pt x="22977" y="220451"/>
                      <a:pt x="0" y="197475"/>
                      <a:pt x="0" y="169132"/>
                    </a:cubicBezTo>
                    <a:lnTo>
                      <a:pt x="0" y="51320"/>
                    </a:lnTo>
                    <a:cubicBezTo>
                      <a:pt x="0" y="22977"/>
                      <a:pt x="22977" y="0"/>
                      <a:pt x="51320" y="0"/>
                    </a:cubicBezTo>
                    <a:close/>
                  </a:path>
                </a:pathLst>
              </a:custGeom>
              <a:solidFill>
                <a:srgbClr val="67483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0">
                <a:extLst>
                  <a:ext uri="{FF2B5EF4-FFF2-40B4-BE49-F238E27FC236}">
                    <a16:creationId xmlns:a16="http://schemas.microsoft.com/office/drawing/2014/main" id="{A4EF203E-E19C-53A5-5268-9A03B6BE4C8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52224" cy="2680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2E758C-50BD-4D4F-348A-9BF1756AEDF7}"/>
                </a:ext>
              </a:extLst>
            </p:cNvPr>
            <p:cNvSpPr txBox="1"/>
            <p:nvPr/>
          </p:nvSpPr>
          <p:spPr>
            <a:xfrm>
              <a:off x="3665555" y="2449974"/>
              <a:ext cx="50485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4400" b="1" dirty="0">
                  <a:solidFill>
                    <a:srgbClr val="FFFFFF"/>
                  </a:solidFill>
                  <a:latin typeface="+mj-lt"/>
                  <a:cs typeface="เอฟซี แคนดี้" panose="020B0604020202020204" charset="-34"/>
                </a:rPr>
                <a:t>Medium Priority</a:t>
              </a:r>
            </a:p>
          </p:txBody>
        </p:sp>
      </p:grpSp>
      <p:sp>
        <p:nvSpPr>
          <p:cNvPr id="38" name="TextBox 25">
            <a:extLst>
              <a:ext uri="{FF2B5EF4-FFF2-40B4-BE49-F238E27FC236}">
                <a16:creationId xmlns:a16="http://schemas.microsoft.com/office/drawing/2014/main" id="{452D779C-429E-3133-2AE5-AD7990403530}"/>
              </a:ext>
            </a:extLst>
          </p:cNvPr>
          <p:cNvSpPr txBox="1"/>
          <p:nvPr/>
        </p:nvSpPr>
        <p:spPr>
          <a:xfrm>
            <a:off x="5925817" y="220042"/>
            <a:ext cx="6752880" cy="1399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indent="0" algn="ctr" fontAlgn="auto">
              <a:lnSpc>
                <a:spcPts val="12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457084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EF7CF-9D2F-2132-0085-28D2771A2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9289825-C496-C10C-542C-35057614C58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BA798A1-78EA-F823-6C9D-7FCF410A21E8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B4D73A1-796B-3900-D1C3-ECAAE810A164}"/>
              </a:ext>
            </a:extLst>
          </p:cNvPr>
          <p:cNvSpPr/>
          <p:nvPr/>
        </p:nvSpPr>
        <p:spPr>
          <a:xfrm>
            <a:off x="572216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786B9C6-C2F3-694D-1639-23366E04F4CD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2B86833-140A-6CAF-59E9-1C9F47E721B7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85F429D-2BD1-495D-2A81-B1F469B10537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DC56AC6-3989-6043-8737-C3BB258D32B8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B58D4593-65B4-AC0C-72EF-A3337B8CEC29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88D56B5-4DAF-B68C-9309-8A159801EF20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C09457E2-CF78-7586-214E-B3521EA098C5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A22F1B3-3550-6D66-094E-73733B476C8A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4D711BC9-4C96-D7EC-1DCC-B3FCEF9D96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8A5C3174-BB6C-53E3-464F-8A2D53A6402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BF4FD145-F7D2-FF78-522C-98D10E50E5B6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195BB3C7-9B5C-5E63-97D7-0571D9B855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9CB46374-00F8-0D32-35FF-12CD84445E6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5992628C-7085-E951-DF4A-F280F426C014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EAFF2659-6ACB-729B-7610-13446E83FBBB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6E5316DD-0458-E49F-51B3-AF1A0DB836FC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2528B43C-A781-1C10-2DCF-BB5722C6083B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3E0580F8-B348-15D6-3392-1550E3BD1154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AA8DD8BA-FBC7-50A3-2C48-A9D578363B9A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7B3FBAEF-5656-A81C-0A65-359B2C2ACAAD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172BE05C-63F0-455F-DAA0-09E62B5B60AF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60DB442-64D1-15C2-AAB2-3B26227812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30003" y="8472905"/>
            <a:ext cx="4157832" cy="2158171"/>
          </a:xfrm>
          <a:prstGeom prst="rect">
            <a:avLst/>
          </a:prstGeom>
        </p:spPr>
      </p:pic>
      <p:sp>
        <p:nvSpPr>
          <p:cNvPr id="61" name="TextBox 26">
            <a:extLst>
              <a:ext uri="{FF2B5EF4-FFF2-40B4-BE49-F238E27FC236}">
                <a16:creationId xmlns:a16="http://schemas.microsoft.com/office/drawing/2014/main" id="{51F001E0-C3F0-BDC1-DC9A-D88630463D43}"/>
              </a:ext>
            </a:extLst>
          </p:cNvPr>
          <p:cNvSpPr txBox="1"/>
          <p:nvPr/>
        </p:nvSpPr>
        <p:spPr>
          <a:xfrm>
            <a:off x="8793616" y="3494339"/>
            <a:ext cx="7356572" cy="4898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indent="0" fontAlgn="base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67483E"/>
                </a:solidFill>
                <a:latin typeface="+mj-lt"/>
                <a:cs typeface="เอฟซี แคนดี้" panose="020B0604020202020204" charset="-34"/>
                <a:sym typeface="Cocomat Pro Bold"/>
              </a:rPr>
              <a:t>5. Leverage Seasonal Trends:</a:t>
            </a:r>
          </a:p>
          <a:p>
            <a:pPr marL="0" marR="0" lvl="0" indent="0" algn="l" defTabSz="914400" rtl="0" eaLnBrk="1" fontAlgn="base" latinLnBrk="0" hangingPunct="1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67483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ocomat Pro Bold"/>
              </a:rPr>
              <a:t>Action: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67483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ocomat Pro Bold"/>
              </a:rPr>
              <a:t>Use historical data to plan seasonal promotions, especially for Toys and Art &amp; Crafts during holidays.</a:t>
            </a:r>
          </a:p>
          <a:p>
            <a:pPr marL="0" marR="0" lvl="0" indent="0" algn="l" defTabSz="914400" rtl="0" eaLnBrk="1" fontAlgn="base" latinLnBrk="0" hangingPunct="1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67483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ocomat Pro Bold"/>
              </a:rPr>
              <a:t>Impact: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67483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ocomat Pro Bold"/>
              </a:rPr>
              <a:t>Targeted campaigns during these peak periods could drive a 5% increase in seasonal sales, translating to an additional $0.35M in revenue.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0B13F-8EED-24BB-8B25-255A3B2916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50" y="3876478"/>
            <a:ext cx="6986557" cy="3755649"/>
          </a:xfrm>
          <a:prstGeom prst="rect">
            <a:avLst/>
          </a:prstGeom>
        </p:spPr>
      </p:pic>
      <p:sp>
        <p:nvSpPr>
          <p:cNvPr id="38" name="TextBox 25">
            <a:extLst>
              <a:ext uri="{FF2B5EF4-FFF2-40B4-BE49-F238E27FC236}">
                <a16:creationId xmlns:a16="http://schemas.microsoft.com/office/drawing/2014/main" id="{9AD32F26-C53C-0FCB-64EE-40CD088A669A}"/>
              </a:ext>
            </a:extLst>
          </p:cNvPr>
          <p:cNvSpPr txBox="1"/>
          <p:nvPr/>
        </p:nvSpPr>
        <p:spPr>
          <a:xfrm>
            <a:off x="5925817" y="220042"/>
            <a:ext cx="6752880" cy="1399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defRPr/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Recommendations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859C97-1D80-7481-F4AE-1F55CC4BD055}"/>
              </a:ext>
            </a:extLst>
          </p:cNvPr>
          <p:cNvGrpSpPr/>
          <p:nvPr/>
        </p:nvGrpSpPr>
        <p:grpSpPr>
          <a:xfrm>
            <a:off x="9550077" y="1903687"/>
            <a:ext cx="5843656" cy="1017852"/>
            <a:chOff x="3385832" y="2269148"/>
            <a:chExt cx="5843656" cy="1017852"/>
          </a:xfrm>
        </p:grpSpPr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C67463A4-B400-162D-DF4D-704082BD9C05}"/>
                </a:ext>
              </a:extLst>
            </p:cNvPr>
            <p:cNvGrpSpPr/>
            <p:nvPr/>
          </p:nvGrpSpPr>
          <p:grpSpPr>
            <a:xfrm>
              <a:off x="3385832" y="2269148"/>
              <a:ext cx="5843656" cy="1017852"/>
              <a:chOff x="0" y="-47625"/>
              <a:chExt cx="1152225" cy="268076"/>
            </a:xfrm>
          </p:grpSpPr>
          <p:sp>
            <p:nvSpPr>
              <p:cNvPr id="26" name="Freeform 29">
                <a:extLst>
                  <a:ext uri="{FF2B5EF4-FFF2-40B4-BE49-F238E27FC236}">
                    <a16:creationId xmlns:a16="http://schemas.microsoft.com/office/drawing/2014/main" id="{12569393-3AF6-E7D6-B7BC-7ED24CC662E3}"/>
                  </a:ext>
                </a:extLst>
              </p:cNvPr>
              <p:cNvSpPr/>
              <p:nvPr/>
            </p:nvSpPr>
            <p:spPr>
              <a:xfrm>
                <a:off x="0" y="0"/>
                <a:ext cx="1152225" cy="220451"/>
              </a:xfrm>
              <a:custGeom>
                <a:avLst/>
                <a:gdLst/>
                <a:ahLst/>
                <a:cxnLst/>
                <a:rect l="l" t="t" r="r" b="b"/>
                <a:pathLst>
                  <a:path w="1152225" h="220451">
                    <a:moveTo>
                      <a:pt x="51320" y="0"/>
                    </a:moveTo>
                    <a:lnTo>
                      <a:pt x="1100905" y="0"/>
                    </a:lnTo>
                    <a:cubicBezTo>
                      <a:pt x="1129248" y="0"/>
                      <a:pt x="1152225" y="22977"/>
                      <a:pt x="1152225" y="51320"/>
                    </a:cubicBezTo>
                    <a:lnTo>
                      <a:pt x="1152225" y="169132"/>
                    </a:lnTo>
                    <a:cubicBezTo>
                      <a:pt x="1152225" y="197475"/>
                      <a:pt x="1129248" y="220451"/>
                      <a:pt x="1100905" y="220451"/>
                    </a:cubicBezTo>
                    <a:lnTo>
                      <a:pt x="51320" y="220451"/>
                    </a:lnTo>
                    <a:cubicBezTo>
                      <a:pt x="22977" y="220451"/>
                      <a:pt x="0" y="197475"/>
                      <a:pt x="0" y="169132"/>
                    </a:cubicBezTo>
                    <a:lnTo>
                      <a:pt x="0" y="51320"/>
                    </a:lnTo>
                    <a:cubicBezTo>
                      <a:pt x="0" y="22977"/>
                      <a:pt x="22977" y="0"/>
                      <a:pt x="51320" y="0"/>
                    </a:cubicBezTo>
                    <a:close/>
                  </a:path>
                </a:pathLst>
              </a:custGeom>
              <a:solidFill>
                <a:srgbClr val="67483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0">
                <a:extLst>
                  <a:ext uri="{FF2B5EF4-FFF2-40B4-BE49-F238E27FC236}">
                    <a16:creationId xmlns:a16="http://schemas.microsoft.com/office/drawing/2014/main" id="{5AAB535C-B753-8A87-3133-4EE5632CD73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52224" cy="2680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139F4E-A9E6-AE38-FFCD-9FFD63C8EAE0}"/>
                </a:ext>
              </a:extLst>
            </p:cNvPr>
            <p:cNvSpPr txBox="1"/>
            <p:nvPr/>
          </p:nvSpPr>
          <p:spPr>
            <a:xfrm>
              <a:off x="3665555" y="2449974"/>
              <a:ext cx="50485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4400" b="1" dirty="0">
                  <a:solidFill>
                    <a:srgbClr val="FFFFFF"/>
                  </a:solidFill>
                  <a:latin typeface="+mj-lt"/>
                  <a:cs typeface="เอฟซี แคนดี้" panose="020B0604020202020204" charset="-34"/>
                </a:rPr>
                <a:t>Medium Priority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4119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72217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/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/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541918" y="8180463"/>
            <a:ext cx="2746082" cy="2155674"/>
          </a:xfrm>
          <a:custGeom>
            <a:avLst/>
            <a:gdLst/>
            <a:ahLst/>
            <a:cxnLst/>
            <a:rect l="l" t="t" r="r" b="b"/>
            <a:pathLst>
              <a:path w="2746082" h="2155674">
                <a:moveTo>
                  <a:pt x="0" y="0"/>
                </a:moveTo>
                <a:lnTo>
                  <a:pt x="2746082" y="0"/>
                </a:lnTo>
                <a:lnTo>
                  <a:pt x="2746082" y="2155674"/>
                </a:lnTo>
                <a:lnTo>
                  <a:pt x="0" y="215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12" name="Freeform 12"/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4129733" y="8846770"/>
            <a:ext cx="2422250" cy="1440230"/>
          </a:xfrm>
          <a:custGeom>
            <a:avLst/>
            <a:gdLst/>
            <a:ahLst/>
            <a:cxnLst/>
            <a:rect l="l" t="t" r="r" b="b"/>
            <a:pathLst>
              <a:path w="2422250" h="1440230">
                <a:moveTo>
                  <a:pt x="0" y="0"/>
                </a:moveTo>
                <a:lnTo>
                  <a:pt x="2422250" y="0"/>
                </a:lnTo>
                <a:lnTo>
                  <a:pt x="2422250" y="1440230"/>
                </a:lnTo>
                <a:lnTo>
                  <a:pt x="0" y="1440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2668695" y="363540"/>
            <a:ext cx="13253225" cy="1480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 b="1" dirty="0">
                <a:solidFill>
                  <a:srgbClr val="FFFFFF"/>
                </a:solidFill>
                <a:latin typeface="+mj-lt"/>
                <a:ea typeface="เอฟซี แคนดี้"/>
                <a:cs typeface="เอฟซี แคนดี้"/>
                <a:sym typeface="เอฟซี แคนดี้"/>
              </a:rPr>
              <a:t>Agenda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5891513" y="7583872"/>
            <a:ext cx="263040" cy="263040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2133447" y="7583872"/>
            <a:ext cx="263040" cy="263040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5891513" y="6404264"/>
            <a:ext cx="263040" cy="263040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2133447" y="6404264"/>
            <a:ext cx="263040" cy="263040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5" name="AutoShape 65"/>
          <p:cNvSpPr/>
          <p:nvPr/>
        </p:nvSpPr>
        <p:spPr>
          <a:xfrm flipV="1">
            <a:off x="12777955" y="-116718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0" name="Freeform 70"/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1" name="Freeform 71"/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2" name="Freeform 72"/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3" name="Freeform 73"/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4" name="Freeform 74"/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5" name="Freeform 75"/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5" name="Freeform 5">
            <a:extLst>
              <a:ext uri="{FF2B5EF4-FFF2-40B4-BE49-F238E27FC236}">
                <a16:creationId xmlns:a16="http://schemas.microsoft.com/office/drawing/2014/main" id="{7B1744E7-CF31-8D6D-A4F5-3A0A03307DE0}"/>
              </a:ext>
            </a:extLst>
          </p:cNvPr>
          <p:cNvSpPr/>
          <p:nvPr/>
        </p:nvSpPr>
        <p:spPr>
          <a:xfrm>
            <a:off x="-410843" y="8131326"/>
            <a:ext cx="3604492" cy="2253948"/>
          </a:xfrm>
          <a:custGeom>
            <a:avLst/>
            <a:gdLst/>
            <a:ahLst/>
            <a:cxnLst/>
            <a:rect l="l" t="t" r="r" b="b"/>
            <a:pathLst>
              <a:path w="3604492" h="2253948">
                <a:moveTo>
                  <a:pt x="0" y="0"/>
                </a:moveTo>
                <a:lnTo>
                  <a:pt x="3604493" y="0"/>
                </a:lnTo>
                <a:lnTo>
                  <a:pt x="3604493" y="2253948"/>
                </a:lnTo>
                <a:lnTo>
                  <a:pt x="0" y="2253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F862CE5-3E43-9224-C0C1-0022F4C1179E}"/>
              </a:ext>
            </a:extLst>
          </p:cNvPr>
          <p:cNvGrpSpPr/>
          <p:nvPr/>
        </p:nvGrpSpPr>
        <p:grpSpPr>
          <a:xfrm>
            <a:off x="5601180" y="1865837"/>
            <a:ext cx="7395303" cy="2804942"/>
            <a:chOff x="5601180" y="1865837"/>
            <a:chExt cx="7395303" cy="2804942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071774A-9F52-6BE7-FDBD-FB2A5AA184E3}"/>
                </a:ext>
              </a:extLst>
            </p:cNvPr>
            <p:cNvGrpSpPr/>
            <p:nvPr/>
          </p:nvGrpSpPr>
          <p:grpSpPr>
            <a:xfrm>
              <a:off x="5601180" y="1865837"/>
              <a:ext cx="7395303" cy="2804942"/>
              <a:chOff x="5446348" y="1889702"/>
              <a:chExt cx="7395303" cy="2804942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8AEB572E-D4F1-CB67-1A67-035CF4B5936F}"/>
                  </a:ext>
                </a:extLst>
              </p:cNvPr>
              <p:cNvGrpSpPr/>
              <p:nvPr/>
            </p:nvGrpSpPr>
            <p:grpSpPr>
              <a:xfrm>
                <a:off x="5446348" y="1889702"/>
                <a:ext cx="7395303" cy="2804942"/>
                <a:chOff x="5446349" y="2670430"/>
                <a:chExt cx="7395303" cy="2804942"/>
              </a:xfrm>
            </p:grpSpPr>
            <p:grpSp>
              <p:nvGrpSpPr>
                <p:cNvPr id="25" name="Group 25"/>
                <p:cNvGrpSpPr/>
                <p:nvPr/>
              </p:nvGrpSpPr>
              <p:grpSpPr>
                <a:xfrm>
                  <a:off x="5446349" y="2670430"/>
                  <a:ext cx="7395303" cy="1267047"/>
                  <a:chOff x="0" y="-47625"/>
                  <a:chExt cx="1947734" cy="333708"/>
                </a:xfrm>
              </p:grpSpPr>
              <p:sp>
                <p:nvSpPr>
                  <p:cNvPr id="26" name="Freeform 26"/>
                  <p:cNvSpPr/>
                  <p:nvPr/>
                </p:nvSpPr>
                <p:spPr>
                  <a:xfrm>
                    <a:off x="0" y="0"/>
                    <a:ext cx="1947734" cy="286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7734" h="286083">
                        <a:moveTo>
                          <a:pt x="53390" y="0"/>
                        </a:moveTo>
                        <a:lnTo>
                          <a:pt x="1894344" y="0"/>
                        </a:lnTo>
                        <a:cubicBezTo>
                          <a:pt x="1908504" y="0"/>
                          <a:pt x="1922084" y="5625"/>
                          <a:pt x="1932096" y="15638"/>
                        </a:cubicBezTo>
                        <a:cubicBezTo>
                          <a:pt x="1942109" y="25650"/>
                          <a:pt x="1947734" y="39230"/>
                          <a:pt x="1947734" y="53390"/>
                        </a:cubicBezTo>
                        <a:lnTo>
                          <a:pt x="1947734" y="232692"/>
                        </a:lnTo>
                        <a:cubicBezTo>
                          <a:pt x="1947734" y="246852"/>
                          <a:pt x="1942109" y="260433"/>
                          <a:pt x="1932096" y="270445"/>
                        </a:cubicBezTo>
                        <a:cubicBezTo>
                          <a:pt x="1922084" y="280458"/>
                          <a:pt x="1908504" y="286083"/>
                          <a:pt x="1894344" y="286083"/>
                        </a:cubicBezTo>
                        <a:lnTo>
                          <a:pt x="53390" y="286083"/>
                        </a:lnTo>
                        <a:cubicBezTo>
                          <a:pt x="39230" y="286083"/>
                          <a:pt x="25650" y="280458"/>
                          <a:pt x="15638" y="270445"/>
                        </a:cubicBezTo>
                        <a:cubicBezTo>
                          <a:pt x="5625" y="260433"/>
                          <a:pt x="0" y="246852"/>
                          <a:pt x="0" y="232692"/>
                        </a:cubicBezTo>
                        <a:lnTo>
                          <a:pt x="0" y="53390"/>
                        </a:lnTo>
                        <a:cubicBezTo>
                          <a:pt x="0" y="39230"/>
                          <a:pt x="5625" y="25650"/>
                          <a:pt x="15638" y="15638"/>
                        </a:cubicBezTo>
                        <a:cubicBezTo>
                          <a:pt x="25650" y="5625"/>
                          <a:pt x="39230" y="0"/>
                          <a:pt x="53390" y="0"/>
                        </a:cubicBezTo>
                        <a:close/>
                      </a:path>
                    </a:pathLst>
                  </a:custGeom>
                  <a:solidFill>
                    <a:srgbClr val="67483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" name="TextBox 27"/>
                  <p:cNvSpPr txBox="1"/>
                  <p:nvPr/>
                </p:nvSpPr>
                <p:spPr>
                  <a:xfrm>
                    <a:off x="0" y="-47625"/>
                    <a:ext cx="1947734" cy="333708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28" name="Group 28"/>
                <p:cNvGrpSpPr/>
                <p:nvPr/>
              </p:nvGrpSpPr>
              <p:grpSpPr>
                <a:xfrm>
                  <a:off x="5446349" y="4088211"/>
                  <a:ext cx="7395303" cy="1387161"/>
                  <a:chOff x="0" y="-79260"/>
                  <a:chExt cx="1947734" cy="365343"/>
                </a:xfrm>
              </p:grpSpPr>
              <p:sp>
                <p:nvSpPr>
                  <p:cNvPr id="29" name="Freeform 29"/>
                  <p:cNvSpPr/>
                  <p:nvPr/>
                </p:nvSpPr>
                <p:spPr>
                  <a:xfrm>
                    <a:off x="0" y="-79260"/>
                    <a:ext cx="1947734" cy="286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7734" h="286083">
                        <a:moveTo>
                          <a:pt x="53390" y="0"/>
                        </a:moveTo>
                        <a:lnTo>
                          <a:pt x="1894344" y="0"/>
                        </a:lnTo>
                        <a:cubicBezTo>
                          <a:pt x="1908504" y="0"/>
                          <a:pt x="1922084" y="5625"/>
                          <a:pt x="1932096" y="15638"/>
                        </a:cubicBezTo>
                        <a:cubicBezTo>
                          <a:pt x="1942109" y="25650"/>
                          <a:pt x="1947734" y="39230"/>
                          <a:pt x="1947734" y="53390"/>
                        </a:cubicBezTo>
                        <a:lnTo>
                          <a:pt x="1947734" y="232692"/>
                        </a:lnTo>
                        <a:cubicBezTo>
                          <a:pt x="1947734" y="246852"/>
                          <a:pt x="1942109" y="260433"/>
                          <a:pt x="1932096" y="270445"/>
                        </a:cubicBezTo>
                        <a:cubicBezTo>
                          <a:pt x="1922084" y="280458"/>
                          <a:pt x="1908504" y="286083"/>
                          <a:pt x="1894344" y="286083"/>
                        </a:cubicBezTo>
                        <a:lnTo>
                          <a:pt x="53390" y="286083"/>
                        </a:lnTo>
                        <a:cubicBezTo>
                          <a:pt x="39230" y="286083"/>
                          <a:pt x="25650" y="280458"/>
                          <a:pt x="15638" y="270445"/>
                        </a:cubicBezTo>
                        <a:cubicBezTo>
                          <a:pt x="5625" y="260433"/>
                          <a:pt x="0" y="246852"/>
                          <a:pt x="0" y="232692"/>
                        </a:cubicBezTo>
                        <a:lnTo>
                          <a:pt x="0" y="53390"/>
                        </a:lnTo>
                        <a:cubicBezTo>
                          <a:pt x="0" y="39230"/>
                          <a:pt x="5625" y="25650"/>
                          <a:pt x="15638" y="15638"/>
                        </a:cubicBezTo>
                        <a:cubicBezTo>
                          <a:pt x="25650" y="5625"/>
                          <a:pt x="39230" y="0"/>
                          <a:pt x="53390" y="0"/>
                        </a:cubicBezTo>
                        <a:close/>
                      </a:path>
                    </a:pathLst>
                  </a:custGeom>
                  <a:solidFill>
                    <a:srgbClr val="67483E"/>
                  </a:solidFill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30" name="TextBox 30"/>
                  <p:cNvSpPr txBox="1"/>
                  <p:nvPr/>
                </p:nvSpPr>
                <p:spPr>
                  <a:xfrm>
                    <a:off x="0" y="-47625"/>
                    <a:ext cx="1947734" cy="333708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31" name="Group 31"/>
                <p:cNvGrpSpPr/>
                <p:nvPr/>
              </p:nvGrpSpPr>
              <p:grpSpPr>
                <a:xfrm>
                  <a:off x="5891513" y="4330501"/>
                  <a:ext cx="263040" cy="577101"/>
                  <a:chOff x="0" y="-1046656"/>
                  <a:chExt cx="812800" cy="1783256"/>
                </a:xfrm>
              </p:grpSpPr>
              <p:sp>
                <p:nvSpPr>
                  <p:cNvPr id="32" name="Freeform 32"/>
                  <p:cNvSpPr/>
                  <p:nvPr/>
                </p:nvSpPr>
                <p:spPr>
                  <a:xfrm>
                    <a:off x="0" y="-1046656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FFF7D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" name="TextBox 33"/>
                  <p:cNvSpPr txBox="1"/>
                  <p:nvPr/>
                </p:nvSpPr>
                <p:spPr>
                  <a:xfrm>
                    <a:off x="76200" y="28575"/>
                    <a:ext cx="660400" cy="70802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34" name="Group 34"/>
                <p:cNvGrpSpPr/>
                <p:nvPr/>
              </p:nvGrpSpPr>
              <p:grpSpPr>
                <a:xfrm>
                  <a:off x="12124791" y="4246009"/>
                  <a:ext cx="263040" cy="661593"/>
                  <a:chOff x="-26748" y="-1307737"/>
                  <a:chExt cx="812800" cy="2044337"/>
                </a:xfrm>
              </p:grpSpPr>
              <p:sp>
                <p:nvSpPr>
                  <p:cNvPr id="35" name="Freeform 35"/>
                  <p:cNvSpPr/>
                  <p:nvPr/>
                </p:nvSpPr>
                <p:spPr>
                  <a:xfrm>
                    <a:off x="-26748" y="-1307737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FFF7D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" name="TextBox 36"/>
                  <p:cNvSpPr txBox="1"/>
                  <p:nvPr/>
                </p:nvSpPr>
                <p:spPr>
                  <a:xfrm>
                    <a:off x="76200" y="28575"/>
                    <a:ext cx="660400" cy="70802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sp>
              <p:nvSpPr>
                <p:cNvPr id="37" name="AutoShape 37"/>
                <p:cNvSpPr/>
                <p:nvPr/>
              </p:nvSpPr>
              <p:spPr>
                <a:xfrm flipV="1">
                  <a:off x="12236706" y="3677094"/>
                  <a:ext cx="6850" cy="733244"/>
                </a:xfrm>
                <a:prstGeom prst="line">
                  <a:avLst/>
                </a:prstGeom>
                <a:ln w="95250" cap="rnd">
                  <a:solidFill>
                    <a:srgbClr val="E9BC6D"/>
                  </a:solidFill>
                  <a:prstDash val="sysDash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8" name="Group 38"/>
                <p:cNvGrpSpPr/>
                <p:nvPr/>
              </p:nvGrpSpPr>
              <p:grpSpPr>
                <a:xfrm>
                  <a:off x="5891513" y="3489614"/>
                  <a:ext cx="263040" cy="263040"/>
                  <a:chOff x="0" y="0"/>
                  <a:chExt cx="812800" cy="812800"/>
                </a:xfrm>
              </p:grpSpPr>
              <p:sp>
                <p:nvSpPr>
                  <p:cNvPr id="39" name="Freeform 39"/>
                  <p:cNvSpPr/>
                  <p:nvPr/>
                </p:nvSpPr>
                <p:spPr>
                  <a:xfrm>
                    <a:off x="0" y="0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FFF7D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" name="TextBox 40"/>
                  <p:cNvSpPr txBox="1"/>
                  <p:nvPr/>
                </p:nvSpPr>
                <p:spPr>
                  <a:xfrm>
                    <a:off x="76200" y="28575"/>
                    <a:ext cx="660400" cy="70802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41" name="Group 41"/>
                <p:cNvGrpSpPr/>
                <p:nvPr/>
              </p:nvGrpSpPr>
              <p:grpSpPr>
                <a:xfrm>
                  <a:off x="12133447" y="3489614"/>
                  <a:ext cx="263040" cy="263040"/>
                  <a:chOff x="0" y="0"/>
                  <a:chExt cx="812800" cy="812800"/>
                </a:xfrm>
              </p:grpSpPr>
              <p:sp>
                <p:nvSpPr>
                  <p:cNvPr id="42" name="Freeform 42"/>
                  <p:cNvSpPr/>
                  <p:nvPr/>
                </p:nvSpPr>
                <p:spPr>
                  <a:xfrm>
                    <a:off x="0" y="0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FFF7D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" name="TextBox 43"/>
                  <p:cNvSpPr txBox="1"/>
                  <p:nvPr/>
                </p:nvSpPr>
                <p:spPr>
                  <a:xfrm>
                    <a:off x="76200" y="28575"/>
                    <a:ext cx="660400" cy="70802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sp>
              <p:nvSpPr>
                <p:cNvPr id="66" name="TextBox 66"/>
                <p:cNvSpPr txBox="1"/>
                <p:nvPr/>
              </p:nvSpPr>
              <p:spPr>
                <a:xfrm>
                  <a:off x="6327734" y="3011165"/>
                  <a:ext cx="5632532" cy="674031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5599"/>
                    </a:lnSpc>
                  </a:pPr>
                  <a:r>
                    <a:rPr lang="en-US" sz="4000" b="1" dirty="0">
                      <a:solidFill>
                        <a:srgbClr val="FFFFFF"/>
                      </a:solidFill>
                      <a:latin typeface="+mj-lt"/>
                      <a:cs typeface="เอฟซี แคนดี้"/>
                      <a:sym typeface="Cocomat Pro Bold"/>
                    </a:rPr>
                    <a:t>Project</a:t>
                  </a:r>
                  <a:r>
                    <a:rPr lang="en-US" sz="3999" b="1" dirty="0">
                      <a:solidFill>
                        <a:srgbClr val="FFFFFF"/>
                      </a:solidFill>
                      <a:latin typeface="+mj-lt"/>
                      <a:ea typeface="Cocomat Pro Bold"/>
                      <a:cs typeface="Calibri" panose="020F0502020204030204" pitchFamily="34" charset="0"/>
                      <a:sym typeface="Cocomat Pro Bold"/>
                    </a:rPr>
                    <a:t> </a:t>
                  </a:r>
                  <a:r>
                    <a:rPr lang="en-US" sz="4000" b="1" dirty="0">
                      <a:solidFill>
                        <a:srgbClr val="FFFFFF"/>
                      </a:solidFill>
                      <a:latin typeface="+mj-lt"/>
                      <a:cs typeface="เอฟซี แคนดี้"/>
                      <a:sym typeface="Cocomat Pro Bold"/>
                    </a:rPr>
                    <a:t>Description</a:t>
                  </a:r>
                </a:p>
              </p:txBody>
            </p:sp>
          </p:grpSp>
          <p:sp>
            <p:nvSpPr>
              <p:cNvPr id="67" name="TextBox 67"/>
              <p:cNvSpPr txBox="1"/>
              <p:nvPr/>
            </p:nvSpPr>
            <p:spPr>
              <a:xfrm>
                <a:off x="6327732" y="3426259"/>
                <a:ext cx="5632532" cy="68300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599"/>
                  </a:lnSpc>
                </a:pPr>
                <a:r>
                  <a:rPr lang="en-US" sz="4000" b="1" dirty="0">
                    <a:solidFill>
                      <a:srgbClr val="FFFFFF"/>
                    </a:solidFill>
                    <a:latin typeface="+mj-lt"/>
                    <a:cs typeface="เอฟซี แคนดี้"/>
                    <a:sym typeface="Cocomat Pro Bold"/>
                  </a:rPr>
                  <a:t>Project Objectives</a:t>
                </a:r>
              </a:p>
            </p:txBody>
          </p:sp>
        </p:grpSp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8DE45965-165E-BC08-22B2-4A203AEDD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29893" y="2776617"/>
              <a:ext cx="66563" cy="829128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12A65C50-16AB-57B5-964F-E3B27BF877DB}"/>
              </a:ext>
            </a:extLst>
          </p:cNvPr>
          <p:cNvGrpSpPr/>
          <p:nvPr/>
        </p:nvGrpSpPr>
        <p:grpSpPr>
          <a:xfrm>
            <a:off x="5601179" y="4485661"/>
            <a:ext cx="7395303" cy="2624116"/>
            <a:chOff x="5601180" y="2046663"/>
            <a:chExt cx="7395303" cy="2624116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78FC1976-7B2D-A32C-F181-9E3DCAA6E121}"/>
                </a:ext>
              </a:extLst>
            </p:cNvPr>
            <p:cNvGrpSpPr/>
            <p:nvPr/>
          </p:nvGrpSpPr>
          <p:grpSpPr>
            <a:xfrm>
              <a:off x="5601180" y="2046663"/>
              <a:ext cx="7395303" cy="2624116"/>
              <a:chOff x="5446348" y="2070528"/>
              <a:chExt cx="7395303" cy="2624116"/>
            </a:xfrm>
          </p:grpSpPr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2E1EA6E7-3EF4-1D51-089B-FA5F4F72895D}"/>
                  </a:ext>
                </a:extLst>
              </p:cNvPr>
              <p:cNvGrpSpPr/>
              <p:nvPr/>
            </p:nvGrpSpPr>
            <p:grpSpPr>
              <a:xfrm>
                <a:off x="5446348" y="2070528"/>
                <a:ext cx="7395303" cy="2624116"/>
                <a:chOff x="5446349" y="2851256"/>
                <a:chExt cx="7395303" cy="2624116"/>
              </a:xfrm>
            </p:grpSpPr>
            <p:grpSp>
              <p:nvGrpSpPr>
                <p:cNvPr id="216" name="Group 25">
                  <a:extLst>
                    <a:ext uri="{FF2B5EF4-FFF2-40B4-BE49-F238E27FC236}">
                      <a16:creationId xmlns:a16="http://schemas.microsoft.com/office/drawing/2014/main" id="{B5FFADE8-E594-9E4F-E474-3088B82AFC7A}"/>
                    </a:ext>
                  </a:extLst>
                </p:cNvPr>
                <p:cNvGrpSpPr/>
                <p:nvPr/>
              </p:nvGrpSpPr>
              <p:grpSpPr>
                <a:xfrm>
                  <a:off x="5446349" y="2851256"/>
                  <a:ext cx="7395303" cy="1086221"/>
                  <a:chOff x="0" y="0"/>
                  <a:chExt cx="1947734" cy="286083"/>
                </a:xfrm>
              </p:grpSpPr>
              <p:sp>
                <p:nvSpPr>
                  <p:cNvPr id="234" name="Freeform 26">
                    <a:extLst>
                      <a:ext uri="{FF2B5EF4-FFF2-40B4-BE49-F238E27FC236}">
                        <a16:creationId xmlns:a16="http://schemas.microsoft.com/office/drawing/2014/main" id="{64F91E20-3A3C-2846-8FC2-BC847721BDD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947734" cy="286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7734" h="286083">
                        <a:moveTo>
                          <a:pt x="53390" y="0"/>
                        </a:moveTo>
                        <a:lnTo>
                          <a:pt x="1894344" y="0"/>
                        </a:lnTo>
                        <a:cubicBezTo>
                          <a:pt x="1908504" y="0"/>
                          <a:pt x="1922084" y="5625"/>
                          <a:pt x="1932096" y="15638"/>
                        </a:cubicBezTo>
                        <a:cubicBezTo>
                          <a:pt x="1942109" y="25650"/>
                          <a:pt x="1947734" y="39230"/>
                          <a:pt x="1947734" y="53390"/>
                        </a:cubicBezTo>
                        <a:lnTo>
                          <a:pt x="1947734" y="232692"/>
                        </a:lnTo>
                        <a:cubicBezTo>
                          <a:pt x="1947734" y="246852"/>
                          <a:pt x="1942109" y="260433"/>
                          <a:pt x="1932096" y="270445"/>
                        </a:cubicBezTo>
                        <a:cubicBezTo>
                          <a:pt x="1922084" y="280458"/>
                          <a:pt x="1908504" y="286083"/>
                          <a:pt x="1894344" y="286083"/>
                        </a:cubicBezTo>
                        <a:lnTo>
                          <a:pt x="53390" y="286083"/>
                        </a:lnTo>
                        <a:cubicBezTo>
                          <a:pt x="39230" y="286083"/>
                          <a:pt x="25650" y="280458"/>
                          <a:pt x="15638" y="270445"/>
                        </a:cubicBezTo>
                        <a:cubicBezTo>
                          <a:pt x="5625" y="260433"/>
                          <a:pt x="0" y="246852"/>
                          <a:pt x="0" y="232692"/>
                        </a:cubicBezTo>
                        <a:lnTo>
                          <a:pt x="0" y="53390"/>
                        </a:lnTo>
                        <a:cubicBezTo>
                          <a:pt x="0" y="39230"/>
                          <a:pt x="5625" y="25650"/>
                          <a:pt x="15638" y="15638"/>
                        </a:cubicBezTo>
                        <a:cubicBezTo>
                          <a:pt x="25650" y="5625"/>
                          <a:pt x="39230" y="0"/>
                          <a:pt x="53390" y="0"/>
                        </a:cubicBezTo>
                        <a:close/>
                      </a:path>
                    </a:pathLst>
                  </a:custGeom>
                  <a:solidFill>
                    <a:srgbClr val="67483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5" name="TextBox 27">
                    <a:extLst>
                      <a:ext uri="{FF2B5EF4-FFF2-40B4-BE49-F238E27FC236}">
                        <a16:creationId xmlns:a16="http://schemas.microsoft.com/office/drawing/2014/main" id="{BD8B685A-6737-2BFD-6AD5-2E015CBBF078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47625"/>
                    <a:ext cx="1947734" cy="333708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217" name="Group 28">
                  <a:extLst>
                    <a:ext uri="{FF2B5EF4-FFF2-40B4-BE49-F238E27FC236}">
                      <a16:creationId xmlns:a16="http://schemas.microsoft.com/office/drawing/2014/main" id="{F716164E-D210-74A6-0702-5F88B90206DC}"/>
                    </a:ext>
                  </a:extLst>
                </p:cNvPr>
                <p:cNvGrpSpPr/>
                <p:nvPr/>
              </p:nvGrpSpPr>
              <p:grpSpPr>
                <a:xfrm>
                  <a:off x="5446349" y="4088211"/>
                  <a:ext cx="7395303" cy="1387161"/>
                  <a:chOff x="0" y="-79260"/>
                  <a:chExt cx="1947734" cy="365343"/>
                </a:xfrm>
              </p:grpSpPr>
              <p:sp>
                <p:nvSpPr>
                  <p:cNvPr id="232" name="Freeform 29">
                    <a:extLst>
                      <a:ext uri="{FF2B5EF4-FFF2-40B4-BE49-F238E27FC236}">
                        <a16:creationId xmlns:a16="http://schemas.microsoft.com/office/drawing/2014/main" id="{CC5EC10D-A119-927B-8B4D-B61464759FE7}"/>
                      </a:ext>
                    </a:extLst>
                  </p:cNvPr>
                  <p:cNvSpPr/>
                  <p:nvPr/>
                </p:nvSpPr>
                <p:spPr>
                  <a:xfrm>
                    <a:off x="0" y="-79260"/>
                    <a:ext cx="1947734" cy="286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7734" h="286083">
                        <a:moveTo>
                          <a:pt x="53390" y="0"/>
                        </a:moveTo>
                        <a:lnTo>
                          <a:pt x="1894344" y="0"/>
                        </a:lnTo>
                        <a:cubicBezTo>
                          <a:pt x="1908504" y="0"/>
                          <a:pt x="1922084" y="5625"/>
                          <a:pt x="1932096" y="15638"/>
                        </a:cubicBezTo>
                        <a:cubicBezTo>
                          <a:pt x="1942109" y="25650"/>
                          <a:pt x="1947734" y="39230"/>
                          <a:pt x="1947734" y="53390"/>
                        </a:cubicBezTo>
                        <a:lnTo>
                          <a:pt x="1947734" y="232692"/>
                        </a:lnTo>
                        <a:cubicBezTo>
                          <a:pt x="1947734" y="246852"/>
                          <a:pt x="1942109" y="260433"/>
                          <a:pt x="1932096" y="270445"/>
                        </a:cubicBezTo>
                        <a:cubicBezTo>
                          <a:pt x="1922084" y="280458"/>
                          <a:pt x="1908504" y="286083"/>
                          <a:pt x="1894344" y="286083"/>
                        </a:cubicBezTo>
                        <a:lnTo>
                          <a:pt x="53390" y="286083"/>
                        </a:lnTo>
                        <a:cubicBezTo>
                          <a:pt x="39230" y="286083"/>
                          <a:pt x="25650" y="280458"/>
                          <a:pt x="15638" y="270445"/>
                        </a:cubicBezTo>
                        <a:cubicBezTo>
                          <a:pt x="5625" y="260433"/>
                          <a:pt x="0" y="246852"/>
                          <a:pt x="0" y="232692"/>
                        </a:cubicBezTo>
                        <a:lnTo>
                          <a:pt x="0" y="53390"/>
                        </a:lnTo>
                        <a:cubicBezTo>
                          <a:pt x="0" y="39230"/>
                          <a:pt x="5625" y="25650"/>
                          <a:pt x="15638" y="15638"/>
                        </a:cubicBezTo>
                        <a:cubicBezTo>
                          <a:pt x="25650" y="5625"/>
                          <a:pt x="39230" y="0"/>
                          <a:pt x="53390" y="0"/>
                        </a:cubicBezTo>
                        <a:close/>
                      </a:path>
                    </a:pathLst>
                  </a:custGeom>
                  <a:solidFill>
                    <a:srgbClr val="67483E"/>
                  </a:solidFill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33" name="TextBox 30">
                    <a:extLst>
                      <a:ext uri="{FF2B5EF4-FFF2-40B4-BE49-F238E27FC236}">
                        <a16:creationId xmlns:a16="http://schemas.microsoft.com/office/drawing/2014/main" id="{7E1A8901-8F89-EF13-D019-45212B2BB42D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47625"/>
                    <a:ext cx="1947734" cy="333708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218" name="Group 31">
                  <a:extLst>
                    <a:ext uri="{FF2B5EF4-FFF2-40B4-BE49-F238E27FC236}">
                      <a16:creationId xmlns:a16="http://schemas.microsoft.com/office/drawing/2014/main" id="{F313FB8E-2E7F-D2AC-CB35-A786D2190E8C}"/>
                    </a:ext>
                  </a:extLst>
                </p:cNvPr>
                <p:cNvGrpSpPr/>
                <p:nvPr/>
              </p:nvGrpSpPr>
              <p:grpSpPr>
                <a:xfrm>
                  <a:off x="5891513" y="4330501"/>
                  <a:ext cx="263040" cy="577101"/>
                  <a:chOff x="0" y="-1046656"/>
                  <a:chExt cx="812800" cy="1783256"/>
                </a:xfrm>
              </p:grpSpPr>
              <p:sp>
                <p:nvSpPr>
                  <p:cNvPr id="230" name="Freeform 32">
                    <a:extLst>
                      <a:ext uri="{FF2B5EF4-FFF2-40B4-BE49-F238E27FC236}">
                        <a16:creationId xmlns:a16="http://schemas.microsoft.com/office/drawing/2014/main" id="{33974BC5-5F17-1A21-C8C7-46263187971B}"/>
                      </a:ext>
                    </a:extLst>
                  </p:cNvPr>
                  <p:cNvSpPr/>
                  <p:nvPr/>
                </p:nvSpPr>
                <p:spPr>
                  <a:xfrm>
                    <a:off x="0" y="-1046656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FFF7D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1" name="TextBox 33">
                    <a:extLst>
                      <a:ext uri="{FF2B5EF4-FFF2-40B4-BE49-F238E27FC236}">
                        <a16:creationId xmlns:a16="http://schemas.microsoft.com/office/drawing/2014/main" id="{FD3BB1B2-2F32-43E6-C1FA-60CBB39DD53B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0" y="28575"/>
                    <a:ext cx="660400" cy="70802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219" name="Group 34">
                  <a:extLst>
                    <a:ext uri="{FF2B5EF4-FFF2-40B4-BE49-F238E27FC236}">
                      <a16:creationId xmlns:a16="http://schemas.microsoft.com/office/drawing/2014/main" id="{9CFC1E54-E5D3-7B55-BFC2-588E7AFF4E34}"/>
                    </a:ext>
                  </a:extLst>
                </p:cNvPr>
                <p:cNvGrpSpPr/>
                <p:nvPr/>
              </p:nvGrpSpPr>
              <p:grpSpPr>
                <a:xfrm>
                  <a:off x="12124791" y="4246009"/>
                  <a:ext cx="263040" cy="661593"/>
                  <a:chOff x="-26748" y="-1307737"/>
                  <a:chExt cx="812800" cy="2044337"/>
                </a:xfrm>
              </p:grpSpPr>
              <p:sp>
                <p:nvSpPr>
                  <p:cNvPr id="228" name="Freeform 35">
                    <a:extLst>
                      <a:ext uri="{FF2B5EF4-FFF2-40B4-BE49-F238E27FC236}">
                        <a16:creationId xmlns:a16="http://schemas.microsoft.com/office/drawing/2014/main" id="{24D22C9E-F593-22DE-7E94-2CD225205113}"/>
                      </a:ext>
                    </a:extLst>
                  </p:cNvPr>
                  <p:cNvSpPr/>
                  <p:nvPr/>
                </p:nvSpPr>
                <p:spPr>
                  <a:xfrm>
                    <a:off x="-26748" y="-1307737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FFF7D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9" name="TextBox 36">
                    <a:extLst>
                      <a:ext uri="{FF2B5EF4-FFF2-40B4-BE49-F238E27FC236}">
                        <a16:creationId xmlns:a16="http://schemas.microsoft.com/office/drawing/2014/main" id="{48D8F26F-5F10-8C0C-4DBF-22E6D412363E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0" y="28575"/>
                    <a:ext cx="660400" cy="70802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sp>
              <p:nvSpPr>
                <p:cNvPr id="220" name="AutoShape 37">
                  <a:extLst>
                    <a:ext uri="{FF2B5EF4-FFF2-40B4-BE49-F238E27FC236}">
                      <a16:creationId xmlns:a16="http://schemas.microsoft.com/office/drawing/2014/main" id="{07F44CEE-8FDA-00F3-F07B-4A6F29375012}"/>
                    </a:ext>
                  </a:extLst>
                </p:cNvPr>
                <p:cNvSpPr/>
                <p:nvPr/>
              </p:nvSpPr>
              <p:spPr>
                <a:xfrm flipV="1">
                  <a:off x="12236706" y="3677094"/>
                  <a:ext cx="6850" cy="733244"/>
                </a:xfrm>
                <a:prstGeom prst="line">
                  <a:avLst/>
                </a:prstGeom>
                <a:ln w="95250" cap="rnd">
                  <a:solidFill>
                    <a:srgbClr val="E9BC6D"/>
                  </a:solidFill>
                  <a:prstDash val="sysDash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21" name="Group 38">
                  <a:extLst>
                    <a:ext uri="{FF2B5EF4-FFF2-40B4-BE49-F238E27FC236}">
                      <a16:creationId xmlns:a16="http://schemas.microsoft.com/office/drawing/2014/main" id="{155C0607-D2E0-32A4-4984-77D043A0E98E}"/>
                    </a:ext>
                  </a:extLst>
                </p:cNvPr>
                <p:cNvGrpSpPr/>
                <p:nvPr/>
              </p:nvGrpSpPr>
              <p:grpSpPr>
                <a:xfrm>
                  <a:off x="5891513" y="3489614"/>
                  <a:ext cx="263040" cy="263040"/>
                  <a:chOff x="0" y="0"/>
                  <a:chExt cx="812800" cy="812800"/>
                </a:xfrm>
              </p:grpSpPr>
              <p:sp>
                <p:nvSpPr>
                  <p:cNvPr id="226" name="Freeform 39">
                    <a:extLst>
                      <a:ext uri="{FF2B5EF4-FFF2-40B4-BE49-F238E27FC236}">
                        <a16:creationId xmlns:a16="http://schemas.microsoft.com/office/drawing/2014/main" id="{13B336D2-3FA9-A307-DDEC-853EDB147412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FFF7D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7" name="TextBox 40">
                    <a:extLst>
                      <a:ext uri="{FF2B5EF4-FFF2-40B4-BE49-F238E27FC236}">
                        <a16:creationId xmlns:a16="http://schemas.microsoft.com/office/drawing/2014/main" id="{B298882E-6478-76B2-A4BF-5A1D27845DC4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0" y="28575"/>
                    <a:ext cx="660400" cy="70802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222" name="Group 41">
                  <a:extLst>
                    <a:ext uri="{FF2B5EF4-FFF2-40B4-BE49-F238E27FC236}">
                      <a16:creationId xmlns:a16="http://schemas.microsoft.com/office/drawing/2014/main" id="{2C8AF219-4FE3-8EDE-DF9C-629EEBD31E58}"/>
                    </a:ext>
                  </a:extLst>
                </p:cNvPr>
                <p:cNvGrpSpPr/>
                <p:nvPr/>
              </p:nvGrpSpPr>
              <p:grpSpPr>
                <a:xfrm>
                  <a:off x="12133447" y="3489614"/>
                  <a:ext cx="263040" cy="263040"/>
                  <a:chOff x="0" y="0"/>
                  <a:chExt cx="812800" cy="812800"/>
                </a:xfrm>
              </p:grpSpPr>
              <p:sp>
                <p:nvSpPr>
                  <p:cNvPr id="224" name="Freeform 42">
                    <a:extLst>
                      <a:ext uri="{FF2B5EF4-FFF2-40B4-BE49-F238E27FC236}">
                        <a16:creationId xmlns:a16="http://schemas.microsoft.com/office/drawing/2014/main" id="{6CCEAD96-11BB-4325-2C0E-E4E2B10316D1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FFF7D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5" name="TextBox 43">
                    <a:extLst>
                      <a:ext uri="{FF2B5EF4-FFF2-40B4-BE49-F238E27FC236}">
                        <a16:creationId xmlns:a16="http://schemas.microsoft.com/office/drawing/2014/main" id="{22B7F9C0-7857-8C06-08F7-021F55B1E377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0" y="28575"/>
                    <a:ext cx="660400" cy="70802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sp>
              <p:nvSpPr>
                <p:cNvPr id="223" name="TextBox 66">
                  <a:extLst>
                    <a:ext uri="{FF2B5EF4-FFF2-40B4-BE49-F238E27FC236}">
                      <a16:creationId xmlns:a16="http://schemas.microsoft.com/office/drawing/2014/main" id="{4D44DB86-B89A-0C8E-391D-C01A74C36982}"/>
                    </a:ext>
                  </a:extLst>
                </p:cNvPr>
                <p:cNvSpPr txBox="1"/>
                <p:nvPr/>
              </p:nvSpPr>
              <p:spPr>
                <a:xfrm>
                  <a:off x="6327734" y="3011165"/>
                  <a:ext cx="5632532" cy="683007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5599"/>
                    </a:lnSpc>
                  </a:pPr>
                  <a:r>
                    <a:rPr lang="en-US" sz="4000" b="1" dirty="0">
                      <a:solidFill>
                        <a:srgbClr val="FFFFFF"/>
                      </a:solidFill>
                      <a:latin typeface="+mj-lt"/>
                      <a:cs typeface="เอฟซี แคนดี้"/>
                      <a:sym typeface="Cocomat Pro Bold"/>
                    </a:rPr>
                    <a:t>Methodology</a:t>
                  </a:r>
                </a:p>
              </p:txBody>
            </p:sp>
          </p:grpSp>
          <p:sp>
            <p:nvSpPr>
              <p:cNvPr id="215" name="TextBox 67">
                <a:extLst>
                  <a:ext uri="{FF2B5EF4-FFF2-40B4-BE49-F238E27FC236}">
                    <a16:creationId xmlns:a16="http://schemas.microsoft.com/office/drawing/2014/main" id="{3DB761A9-AD7D-5CC7-A267-BA60E8B5AF5B}"/>
                  </a:ext>
                </a:extLst>
              </p:cNvPr>
              <p:cNvSpPr txBox="1"/>
              <p:nvPr/>
            </p:nvSpPr>
            <p:spPr>
              <a:xfrm>
                <a:off x="6327733" y="3506290"/>
                <a:ext cx="5632532" cy="68300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599"/>
                  </a:lnSpc>
                </a:pPr>
                <a:r>
                  <a:rPr lang="en-US" sz="4000" b="1" dirty="0">
                    <a:solidFill>
                      <a:srgbClr val="FFFFFF"/>
                    </a:solidFill>
                    <a:latin typeface="+mj-lt"/>
                    <a:cs typeface="เอฟซี แคนดี้"/>
                    <a:sym typeface="Cocomat Pro Bold"/>
                  </a:rPr>
                  <a:t>Key Findings</a:t>
                </a:r>
              </a:p>
            </p:txBody>
          </p:sp>
        </p:grpSp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DE888ACA-27F5-6ED9-F070-F8A77D4A2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29893" y="2776617"/>
              <a:ext cx="66563" cy="829128"/>
            </a:xfrm>
            <a:prstGeom prst="rect">
              <a:avLst/>
            </a:prstGeom>
          </p:spPr>
        </p:pic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E4762CEE-3D9F-90EC-8E59-7236A5A1CDDF}"/>
              </a:ext>
            </a:extLst>
          </p:cNvPr>
          <p:cNvGrpSpPr/>
          <p:nvPr/>
        </p:nvGrpSpPr>
        <p:grpSpPr>
          <a:xfrm>
            <a:off x="5597657" y="6964993"/>
            <a:ext cx="7395303" cy="2624116"/>
            <a:chOff x="5601180" y="2046663"/>
            <a:chExt cx="7395303" cy="2624116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E491033B-4110-C3D3-BB12-707DA1165EAF}"/>
                </a:ext>
              </a:extLst>
            </p:cNvPr>
            <p:cNvGrpSpPr/>
            <p:nvPr/>
          </p:nvGrpSpPr>
          <p:grpSpPr>
            <a:xfrm>
              <a:off x="5601180" y="2046663"/>
              <a:ext cx="7395303" cy="2624116"/>
              <a:chOff x="5446348" y="2070528"/>
              <a:chExt cx="7395303" cy="2624116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B2D8E469-330D-89A6-DED9-AF741233D0B1}"/>
                  </a:ext>
                </a:extLst>
              </p:cNvPr>
              <p:cNvGrpSpPr/>
              <p:nvPr/>
            </p:nvGrpSpPr>
            <p:grpSpPr>
              <a:xfrm>
                <a:off x="5446348" y="2070528"/>
                <a:ext cx="7395303" cy="2624116"/>
                <a:chOff x="5446349" y="2851256"/>
                <a:chExt cx="7395303" cy="2624116"/>
              </a:xfrm>
            </p:grpSpPr>
            <p:grpSp>
              <p:nvGrpSpPr>
                <p:cNvPr id="241" name="Group 25">
                  <a:extLst>
                    <a:ext uri="{FF2B5EF4-FFF2-40B4-BE49-F238E27FC236}">
                      <a16:creationId xmlns:a16="http://schemas.microsoft.com/office/drawing/2014/main" id="{3A2D17E0-7230-86FA-F6D1-097793BE9EF9}"/>
                    </a:ext>
                  </a:extLst>
                </p:cNvPr>
                <p:cNvGrpSpPr/>
                <p:nvPr/>
              </p:nvGrpSpPr>
              <p:grpSpPr>
                <a:xfrm>
                  <a:off x="5446349" y="2851256"/>
                  <a:ext cx="7395303" cy="1086221"/>
                  <a:chOff x="0" y="0"/>
                  <a:chExt cx="1947734" cy="286083"/>
                </a:xfrm>
              </p:grpSpPr>
              <p:sp>
                <p:nvSpPr>
                  <p:cNvPr id="259" name="Freeform 26">
                    <a:extLst>
                      <a:ext uri="{FF2B5EF4-FFF2-40B4-BE49-F238E27FC236}">
                        <a16:creationId xmlns:a16="http://schemas.microsoft.com/office/drawing/2014/main" id="{3909D260-54C6-4E56-1E84-9753B1341666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947734" cy="286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7734" h="286083">
                        <a:moveTo>
                          <a:pt x="53390" y="0"/>
                        </a:moveTo>
                        <a:lnTo>
                          <a:pt x="1894344" y="0"/>
                        </a:lnTo>
                        <a:cubicBezTo>
                          <a:pt x="1908504" y="0"/>
                          <a:pt x="1922084" y="5625"/>
                          <a:pt x="1932096" y="15638"/>
                        </a:cubicBezTo>
                        <a:cubicBezTo>
                          <a:pt x="1942109" y="25650"/>
                          <a:pt x="1947734" y="39230"/>
                          <a:pt x="1947734" y="53390"/>
                        </a:cubicBezTo>
                        <a:lnTo>
                          <a:pt x="1947734" y="232692"/>
                        </a:lnTo>
                        <a:cubicBezTo>
                          <a:pt x="1947734" y="246852"/>
                          <a:pt x="1942109" y="260433"/>
                          <a:pt x="1932096" y="270445"/>
                        </a:cubicBezTo>
                        <a:cubicBezTo>
                          <a:pt x="1922084" y="280458"/>
                          <a:pt x="1908504" y="286083"/>
                          <a:pt x="1894344" y="286083"/>
                        </a:cubicBezTo>
                        <a:lnTo>
                          <a:pt x="53390" y="286083"/>
                        </a:lnTo>
                        <a:cubicBezTo>
                          <a:pt x="39230" y="286083"/>
                          <a:pt x="25650" y="280458"/>
                          <a:pt x="15638" y="270445"/>
                        </a:cubicBezTo>
                        <a:cubicBezTo>
                          <a:pt x="5625" y="260433"/>
                          <a:pt x="0" y="246852"/>
                          <a:pt x="0" y="232692"/>
                        </a:cubicBezTo>
                        <a:lnTo>
                          <a:pt x="0" y="53390"/>
                        </a:lnTo>
                        <a:cubicBezTo>
                          <a:pt x="0" y="39230"/>
                          <a:pt x="5625" y="25650"/>
                          <a:pt x="15638" y="15638"/>
                        </a:cubicBezTo>
                        <a:cubicBezTo>
                          <a:pt x="25650" y="5625"/>
                          <a:pt x="39230" y="0"/>
                          <a:pt x="53390" y="0"/>
                        </a:cubicBezTo>
                        <a:close/>
                      </a:path>
                    </a:pathLst>
                  </a:custGeom>
                  <a:solidFill>
                    <a:srgbClr val="67483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0" name="TextBox 27">
                    <a:extLst>
                      <a:ext uri="{FF2B5EF4-FFF2-40B4-BE49-F238E27FC236}">
                        <a16:creationId xmlns:a16="http://schemas.microsoft.com/office/drawing/2014/main" id="{F8FD6E0B-A82D-D86A-CC9F-9A25D970B84A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47625"/>
                    <a:ext cx="1947734" cy="333708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242" name="Group 28">
                  <a:extLst>
                    <a:ext uri="{FF2B5EF4-FFF2-40B4-BE49-F238E27FC236}">
                      <a16:creationId xmlns:a16="http://schemas.microsoft.com/office/drawing/2014/main" id="{6022FED1-3BE5-9A99-FD42-62C3E72C5849}"/>
                    </a:ext>
                  </a:extLst>
                </p:cNvPr>
                <p:cNvGrpSpPr/>
                <p:nvPr/>
              </p:nvGrpSpPr>
              <p:grpSpPr>
                <a:xfrm>
                  <a:off x="5446349" y="4088211"/>
                  <a:ext cx="7395303" cy="1387161"/>
                  <a:chOff x="0" y="-79260"/>
                  <a:chExt cx="1947734" cy="365343"/>
                </a:xfrm>
              </p:grpSpPr>
              <p:sp>
                <p:nvSpPr>
                  <p:cNvPr id="257" name="Freeform 29">
                    <a:extLst>
                      <a:ext uri="{FF2B5EF4-FFF2-40B4-BE49-F238E27FC236}">
                        <a16:creationId xmlns:a16="http://schemas.microsoft.com/office/drawing/2014/main" id="{9A4F0596-842A-B04F-EDFF-D0DD2D16C6DF}"/>
                      </a:ext>
                    </a:extLst>
                  </p:cNvPr>
                  <p:cNvSpPr/>
                  <p:nvPr/>
                </p:nvSpPr>
                <p:spPr>
                  <a:xfrm>
                    <a:off x="0" y="-79260"/>
                    <a:ext cx="1947734" cy="286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7734" h="286083">
                        <a:moveTo>
                          <a:pt x="53390" y="0"/>
                        </a:moveTo>
                        <a:lnTo>
                          <a:pt x="1894344" y="0"/>
                        </a:lnTo>
                        <a:cubicBezTo>
                          <a:pt x="1908504" y="0"/>
                          <a:pt x="1922084" y="5625"/>
                          <a:pt x="1932096" y="15638"/>
                        </a:cubicBezTo>
                        <a:cubicBezTo>
                          <a:pt x="1942109" y="25650"/>
                          <a:pt x="1947734" y="39230"/>
                          <a:pt x="1947734" y="53390"/>
                        </a:cubicBezTo>
                        <a:lnTo>
                          <a:pt x="1947734" y="232692"/>
                        </a:lnTo>
                        <a:cubicBezTo>
                          <a:pt x="1947734" y="246852"/>
                          <a:pt x="1942109" y="260433"/>
                          <a:pt x="1932096" y="270445"/>
                        </a:cubicBezTo>
                        <a:cubicBezTo>
                          <a:pt x="1922084" y="280458"/>
                          <a:pt x="1908504" y="286083"/>
                          <a:pt x="1894344" y="286083"/>
                        </a:cubicBezTo>
                        <a:lnTo>
                          <a:pt x="53390" y="286083"/>
                        </a:lnTo>
                        <a:cubicBezTo>
                          <a:pt x="39230" y="286083"/>
                          <a:pt x="25650" y="280458"/>
                          <a:pt x="15638" y="270445"/>
                        </a:cubicBezTo>
                        <a:cubicBezTo>
                          <a:pt x="5625" y="260433"/>
                          <a:pt x="0" y="246852"/>
                          <a:pt x="0" y="232692"/>
                        </a:cubicBezTo>
                        <a:lnTo>
                          <a:pt x="0" y="53390"/>
                        </a:lnTo>
                        <a:cubicBezTo>
                          <a:pt x="0" y="39230"/>
                          <a:pt x="5625" y="25650"/>
                          <a:pt x="15638" y="15638"/>
                        </a:cubicBezTo>
                        <a:cubicBezTo>
                          <a:pt x="25650" y="5625"/>
                          <a:pt x="39230" y="0"/>
                          <a:pt x="53390" y="0"/>
                        </a:cubicBezTo>
                        <a:close/>
                      </a:path>
                    </a:pathLst>
                  </a:custGeom>
                  <a:solidFill>
                    <a:srgbClr val="67483E"/>
                  </a:solidFill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8" name="TextBox 30">
                    <a:extLst>
                      <a:ext uri="{FF2B5EF4-FFF2-40B4-BE49-F238E27FC236}">
                        <a16:creationId xmlns:a16="http://schemas.microsoft.com/office/drawing/2014/main" id="{7B2132D7-F782-FAD6-2C01-3BA4C7B954BA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47625"/>
                    <a:ext cx="1947734" cy="333708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243" name="Group 31">
                  <a:extLst>
                    <a:ext uri="{FF2B5EF4-FFF2-40B4-BE49-F238E27FC236}">
                      <a16:creationId xmlns:a16="http://schemas.microsoft.com/office/drawing/2014/main" id="{9F3D8D5C-B6EE-7DF7-0F49-D75FD2485A99}"/>
                    </a:ext>
                  </a:extLst>
                </p:cNvPr>
                <p:cNvGrpSpPr/>
                <p:nvPr/>
              </p:nvGrpSpPr>
              <p:grpSpPr>
                <a:xfrm>
                  <a:off x="5891513" y="4330501"/>
                  <a:ext cx="263040" cy="577101"/>
                  <a:chOff x="0" y="-1046656"/>
                  <a:chExt cx="812800" cy="1783256"/>
                </a:xfrm>
              </p:grpSpPr>
              <p:sp>
                <p:nvSpPr>
                  <p:cNvPr id="255" name="Freeform 32">
                    <a:extLst>
                      <a:ext uri="{FF2B5EF4-FFF2-40B4-BE49-F238E27FC236}">
                        <a16:creationId xmlns:a16="http://schemas.microsoft.com/office/drawing/2014/main" id="{900620D7-5468-6E12-5B8C-E3C4E216408E}"/>
                      </a:ext>
                    </a:extLst>
                  </p:cNvPr>
                  <p:cNvSpPr/>
                  <p:nvPr/>
                </p:nvSpPr>
                <p:spPr>
                  <a:xfrm>
                    <a:off x="0" y="-1046656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FFF7D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" name="TextBox 33">
                    <a:extLst>
                      <a:ext uri="{FF2B5EF4-FFF2-40B4-BE49-F238E27FC236}">
                        <a16:creationId xmlns:a16="http://schemas.microsoft.com/office/drawing/2014/main" id="{B8EF7C52-DC2E-9E62-2DC4-C24D8F43BF0F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0" y="28575"/>
                    <a:ext cx="660400" cy="70802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244" name="Group 34">
                  <a:extLst>
                    <a:ext uri="{FF2B5EF4-FFF2-40B4-BE49-F238E27FC236}">
                      <a16:creationId xmlns:a16="http://schemas.microsoft.com/office/drawing/2014/main" id="{DC403E05-3F10-B1AB-3262-621CCAA83FB1}"/>
                    </a:ext>
                  </a:extLst>
                </p:cNvPr>
                <p:cNvGrpSpPr/>
                <p:nvPr/>
              </p:nvGrpSpPr>
              <p:grpSpPr>
                <a:xfrm>
                  <a:off x="12124791" y="4246009"/>
                  <a:ext cx="263040" cy="661593"/>
                  <a:chOff x="-26748" y="-1307737"/>
                  <a:chExt cx="812800" cy="2044337"/>
                </a:xfrm>
              </p:grpSpPr>
              <p:sp>
                <p:nvSpPr>
                  <p:cNvPr id="253" name="Freeform 35">
                    <a:extLst>
                      <a:ext uri="{FF2B5EF4-FFF2-40B4-BE49-F238E27FC236}">
                        <a16:creationId xmlns:a16="http://schemas.microsoft.com/office/drawing/2014/main" id="{DB456EA2-72BF-5FAC-2827-A39313DC4B6B}"/>
                      </a:ext>
                    </a:extLst>
                  </p:cNvPr>
                  <p:cNvSpPr/>
                  <p:nvPr/>
                </p:nvSpPr>
                <p:spPr>
                  <a:xfrm>
                    <a:off x="-26748" y="-1307737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FFF7D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4" name="TextBox 36">
                    <a:extLst>
                      <a:ext uri="{FF2B5EF4-FFF2-40B4-BE49-F238E27FC236}">
                        <a16:creationId xmlns:a16="http://schemas.microsoft.com/office/drawing/2014/main" id="{D9C027AF-899F-4ABF-2C51-414D9614091D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0" y="28575"/>
                    <a:ext cx="660400" cy="70802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sp>
              <p:nvSpPr>
                <p:cNvPr id="245" name="AutoShape 37">
                  <a:extLst>
                    <a:ext uri="{FF2B5EF4-FFF2-40B4-BE49-F238E27FC236}">
                      <a16:creationId xmlns:a16="http://schemas.microsoft.com/office/drawing/2014/main" id="{D3671A31-8D99-1427-B576-CAD90CB01C1C}"/>
                    </a:ext>
                  </a:extLst>
                </p:cNvPr>
                <p:cNvSpPr/>
                <p:nvPr/>
              </p:nvSpPr>
              <p:spPr>
                <a:xfrm flipV="1">
                  <a:off x="12236706" y="3677094"/>
                  <a:ext cx="6850" cy="733244"/>
                </a:xfrm>
                <a:prstGeom prst="line">
                  <a:avLst/>
                </a:prstGeom>
                <a:ln w="95250" cap="rnd">
                  <a:solidFill>
                    <a:srgbClr val="E9BC6D"/>
                  </a:solidFill>
                  <a:prstDash val="sysDash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46" name="Group 38">
                  <a:extLst>
                    <a:ext uri="{FF2B5EF4-FFF2-40B4-BE49-F238E27FC236}">
                      <a16:creationId xmlns:a16="http://schemas.microsoft.com/office/drawing/2014/main" id="{867E4886-28D0-19BA-F96A-A88B84E7ED94}"/>
                    </a:ext>
                  </a:extLst>
                </p:cNvPr>
                <p:cNvGrpSpPr/>
                <p:nvPr/>
              </p:nvGrpSpPr>
              <p:grpSpPr>
                <a:xfrm>
                  <a:off x="5891513" y="3489614"/>
                  <a:ext cx="263040" cy="263040"/>
                  <a:chOff x="0" y="0"/>
                  <a:chExt cx="812800" cy="812800"/>
                </a:xfrm>
              </p:grpSpPr>
              <p:sp>
                <p:nvSpPr>
                  <p:cNvPr id="251" name="Freeform 39">
                    <a:extLst>
                      <a:ext uri="{FF2B5EF4-FFF2-40B4-BE49-F238E27FC236}">
                        <a16:creationId xmlns:a16="http://schemas.microsoft.com/office/drawing/2014/main" id="{28804017-13C9-9191-A141-9001BFEDC224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FFF7D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2" name="TextBox 40">
                    <a:extLst>
                      <a:ext uri="{FF2B5EF4-FFF2-40B4-BE49-F238E27FC236}">
                        <a16:creationId xmlns:a16="http://schemas.microsoft.com/office/drawing/2014/main" id="{37174229-0E05-31A7-A674-967ADE1A4895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0" y="28575"/>
                    <a:ext cx="660400" cy="70802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247" name="Group 41">
                  <a:extLst>
                    <a:ext uri="{FF2B5EF4-FFF2-40B4-BE49-F238E27FC236}">
                      <a16:creationId xmlns:a16="http://schemas.microsoft.com/office/drawing/2014/main" id="{36C4569A-F7EC-9502-55D2-4D3049914DCC}"/>
                    </a:ext>
                  </a:extLst>
                </p:cNvPr>
                <p:cNvGrpSpPr/>
                <p:nvPr/>
              </p:nvGrpSpPr>
              <p:grpSpPr>
                <a:xfrm>
                  <a:off x="12133447" y="3489614"/>
                  <a:ext cx="263040" cy="263040"/>
                  <a:chOff x="0" y="0"/>
                  <a:chExt cx="812800" cy="812800"/>
                </a:xfrm>
              </p:grpSpPr>
              <p:sp>
                <p:nvSpPr>
                  <p:cNvPr id="249" name="Freeform 42">
                    <a:extLst>
                      <a:ext uri="{FF2B5EF4-FFF2-40B4-BE49-F238E27FC236}">
                        <a16:creationId xmlns:a16="http://schemas.microsoft.com/office/drawing/2014/main" id="{D91FB6A4-0441-3E32-9813-DD5CADBBFA4C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FFF7D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0" name="TextBox 43">
                    <a:extLst>
                      <a:ext uri="{FF2B5EF4-FFF2-40B4-BE49-F238E27FC236}">
                        <a16:creationId xmlns:a16="http://schemas.microsoft.com/office/drawing/2014/main" id="{23C15167-6752-C651-27DD-0F48D38B038B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0" y="28575"/>
                    <a:ext cx="660400" cy="70802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sp>
              <p:nvSpPr>
                <p:cNvPr id="248" name="TextBox 66">
                  <a:extLst>
                    <a:ext uri="{FF2B5EF4-FFF2-40B4-BE49-F238E27FC236}">
                      <a16:creationId xmlns:a16="http://schemas.microsoft.com/office/drawing/2014/main" id="{05F1E46C-EE3B-CAE1-56C2-C093AFA37E2D}"/>
                    </a:ext>
                  </a:extLst>
                </p:cNvPr>
                <p:cNvSpPr txBox="1"/>
                <p:nvPr/>
              </p:nvSpPr>
              <p:spPr>
                <a:xfrm>
                  <a:off x="6327734" y="3011165"/>
                  <a:ext cx="5632532" cy="683007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5599"/>
                    </a:lnSpc>
                  </a:pPr>
                  <a:r>
                    <a:rPr lang="en-US" sz="4000" b="1" dirty="0">
                      <a:solidFill>
                        <a:srgbClr val="FFFFFF"/>
                      </a:solidFill>
                      <a:latin typeface="+mj-lt"/>
                      <a:cs typeface="เอฟซี แคนดี้"/>
                      <a:sym typeface="Cocomat Pro Bold"/>
                    </a:rPr>
                    <a:t>Recommendations</a:t>
                  </a:r>
                </a:p>
              </p:txBody>
            </p:sp>
          </p:grpSp>
          <p:sp>
            <p:nvSpPr>
              <p:cNvPr id="240" name="TextBox 67">
                <a:extLst>
                  <a:ext uri="{FF2B5EF4-FFF2-40B4-BE49-F238E27FC236}">
                    <a16:creationId xmlns:a16="http://schemas.microsoft.com/office/drawing/2014/main" id="{C437CCD7-1CF4-7578-826F-9E396E40E581}"/>
                  </a:ext>
                </a:extLst>
              </p:cNvPr>
              <p:cNvSpPr txBox="1"/>
              <p:nvPr/>
            </p:nvSpPr>
            <p:spPr>
              <a:xfrm>
                <a:off x="6327733" y="3506290"/>
                <a:ext cx="5632532" cy="68300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599"/>
                  </a:lnSpc>
                </a:pPr>
                <a:r>
                  <a:rPr lang="en-US" sz="4000" b="1" dirty="0">
                    <a:solidFill>
                      <a:srgbClr val="FFFFFF"/>
                    </a:solidFill>
                    <a:latin typeface="+mj-lt"/>
                    <a:cs typeface="เอฟซี แคนดี้"/>
                    <a:sym typeface="Cocomat Pro Bold"/>
                  </a:rPr>
                  <a:t>Conclusion</a:t>
                </a:r>
              </a:p>
            </p:txBody>
          </p:sp>
        </p:grp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01FFA028-7044-61F2-1481-355DEE78A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29893" y="2776617"/>
              <a:ext cx="66563" cy="8291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7990B-2B1E-D2CB-AC01-BB507CA0E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2676B7B-4D87-242B-D36E-B60A76ABE01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5073E18-F487-2985-E0DF-8A440D8BCE91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A035DBE-D3F1-568E-9F1B-BEFC6F16016B}"/>
              </a:ext>
            </a:extLst>
          </p:cNvPr>
          <p:cNvSpPr/>
          <p:nvPr/>
        </p:nvSpPr>
        <p:spPr>
          <a:xfrm>
            <a:off x="572216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9959218-69E8-9A50-AEA0-C135231BE41C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1E9B045-01A5-6906-30A0-E2A085069123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5DF1CEF-7E40-40E1-33F0-15EA67F24ED9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D1E88FC-E700-341D-2654-3022331C3E64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E4885678-1BF9-F032-89D7-E7139F58669B}"/>
              </a:ext>
            </a:extLst>
          </p:cNvPr>
          <p:cNvGrpSpPr/>
          <p:nvPr/>
        </p:nvGrpSpPr>
        <p:grpSpPr>
          <a:xfrm>
            <a:off x="5069171" y="387101"/>
            <a:ext cx="8466173" cy="1522836"/>
            <a:chOff x="0" y="-47625"/>
            <a:chExt cx="2229774" cy="401076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547DD70-7D74-5D64-62C1-A3B0DF7A08F4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EC2C33A-0B2B-6282-7C03-3D96EAF87711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B935C3B9-4F78-BBC9-7F0C-0F5BA581C61F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F6DD6DA-42BF-E29E-A7A7-14778B7AE91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E379536-8060-9CF3-12D7-DEE8B965405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DA92AC45-375B-DE86-E955-20607FEAF89B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C1794B8B-7356-86C7-B0C2-CB696532B49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CDF41D52-8C0C-42A6-A31E-248BF2105DF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4536746D-212E-77CA-51AC-33EE9804D97F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6FD8C3E2-4124-2164-0B8F-7371210CC673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BAD1B3FF-69B5-F82B-F4EB-F6FA3810823C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1341830D-CD8F-B767-8CE0-FDB4E56BE9AB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4B62F743-AB4D-3F1A-FBE4-BC0A2888DEC0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4CF76D6D-2C11-47BD-8056-051B60D601AC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ED0667C5-1862-B8C8-0AE3-762CFA7B9961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8BF42B4C-8C4D-5DBB-E924-0FFAA2C19817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CFD1DC36-1309-3C13-3C48-48E5C50AE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30003" y="8472905"/>
            <a:ext cx="4157832" cy="2158171"/>
          </a:xfrm>
          <a:prstGeom prst="rect">
            <a:avLst/>
          </a:prstGeom>
        </p:spPr>
      </p:pic>
      <p:sp>
        <p:nvSpPr>
          <p:cNvPr id="61" name="TextBox 26">
            <a:extLst>
              <a:ext uri="{FF2B5EF4-FFF2-40B4-BE49-F238E27FC236}">
                <a16:creationId xmlns:a16="http://schemas.microsoft.com/office/drawing/2014/main" id="{21A11D49-CDC1-2013-4020-55B646208216}"/>
              </a:ext>
            </a:extLst>
          </p:cNvPr>
          <p:cNvSpPr txBox="1"/>
          <p:nvPr/>
        </p:nvSpPr>
        <p:spPr>
          <a:xfrm>
            <a:off x="8925420" y="3470881"/>
            <a:ext cx="7092963" cy="5975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>
              <a:lnSpc>
                <a:spcPts val="4200"/>
              </a:lnSpc>
              <a:spcBef>
                <a:spcPts val="1200"/>
              </a:spcBef>
            </a:pPr>
            <a:r>
              <a:rPr lang="en-US" sz="3600" b="1" dirty="0">
                <a:solidFill>
                  <a:srgbClr val="67483E"/>
                </a:solidFill>
                <a:latin typeface="+mj-lt"/>
                <a:cs typeface="เอฟซี แคนดี้" panose="020B0604020202020204" charset="-34"/>
                <a:sym typeface="Cocomat Pro Bold"/>
              </a:rPr>
              <a:t>6. Investigate Underperforming Locations:</a:t>
            </a:r>
          </a:p>
          <a:p>
            <a:pPr marL="0" marR="0" lvl="0" indent="0" algn="l" defTabSz="914400" rtl="0" eaLnBrk="1" fontAlgn="base" latinLnBrk="0" hangingPunct="1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67483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ocomat Pro Bold"/>
              </a:rPr>
              <a:t>Action: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67483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ocomat Pro Bold"/>
              </a:rPr>
              <a:t> Analyze customer feedback and operational challenges at Airport and Residential locations.</a:t>
            </a:r>
          </a:p>
          <a:p>
            <a:pPr marL="0" marR="0" lvl="0" indent="0" algn="l" defTabSz="914400" rtl="0" eaLnBrk="1" fontAlgn="base" latinLnBrk="0" hangingPunct="1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67483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ocomat Pro Bold"/>
              </a:rPr>
              <a:t>Impact: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67483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ocomat Pro Bold"/>
              </a:rPr>
              <a:t> Identifying and addressing issues could stabilize these regions and prevent further declines.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67483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28D6D4E-42A0-A449-45DE-7318383D3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65" y="5805702"/>
            <a:ext cx="5623723" cy="34719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7DA23B1-AE6B-3028-6364-83AAD2578C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19" y="2028867"/>
            <a:ext cx="5623723" cy="347195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C5CA7EC-4784-8234-FE8A-2B54AAF91905}"/>
              </a:ext>
            </a:extLst>
          </p:cNvPr>
          <p:cNvGrpSpPr/>
          <p:nvPr/>
        </p:nvGrpSpPr>
        <p:grpSpPr>
          <a:xfrm>
            <a:off x="9550077" y="1903687"/>
            <a:ext cx="5843656" cy="1017852"/>
            <a:chOff x="3385832" y="2269148"/>
            <a:chExt cx="5843656" cy="1017852"/>
          </a:xfrm>
        </p:grpSpPr>
        <p:grpSp>
          <p:nvGrpSpPr>
            <p:cNvPr id="12" name="Group 28">
              <a:extLst>
                <a:ext uri="{FF2B5EF4-FFF2-40B4-BE49-F238E27FC236}">
                  <a16:creationId xmlns:a16="http://schemas.microsoft.com/office/drawing/2014/main" id="{ADDC0E7C-E39D-5DAD-B992-5BB650BD3F97}"/>
                </a:ext>
              </a:extLst>
            </p:cNvPr>
            <p:cNvGrpSpPr/>
            <p:nvPr/>
          </p:nvGrpSpPr>
          <p:grpSpPr>
            <a:xfrm>
              <a:off x="3385832" y="2269148"/>
              <a:ext cx="5843656" cy="1017852"/>
              <a:chOff x="0" y="-47625"/>
              <a:chExt cx="1152225" cy="268076"/>
            </a:xfrm>
          </p:grpSpPr>
          <p:sp>
            <p:nvSpPr>
              <p:cNvPr id="35" name="Freeform 29">
                <a:extLst>
                  <a:ext uri="{FF2B5EF4-FFF2-40B4-BE49-F238E27FC236}">
                    <a16:creationId xmlns:a16="http://schemas.microsoft.com/office/drawing/2014/main" id="{132233A1-A084-D00F-D17C-2BD08EA40394}"/>
                  </a:ext>
                </a:extLst>
              </p:cNvPr>
              <p:cNvSpPr/>
              <p:nvPr/>
            </p:nvSpPr>
            <p:spPr>
              <a:xfrm>
                <a:off x="0" y="0"/>
                <a:ext cx="1152225" cy="220451"/>
              </a:xfrm>
              <a:custGeom>
                <a:avLst/>
                <a:gdLst/>
                <a:ahLst/>
                <a:cxnLst/>
                <a:rect l="l" t="t" r="r" b="b"/>
                <a:pathLst>
                  <a:path w="1152225" h="220451">
                    <a:moveTo>
                      <a:pt x="51320" y="0"/>
                    </a:moveTo>
                    <a:lnTo>
                      <a:pt x="1100905" y="0"/>
                    </a:lnTo>
                    <a:cubicBezTo>
                      <a:pt x="1129248" y="0"/>
                      <a:pt x="1152225" y="22977"/>
                      <a:pt x="1152225" y="51320"/>
                    </a:cubicBezTo>
                    <a:lnTo>
                      <a:pt x="1152225" y="169132"/>
                    </a:lnTo>
                    <a:cubicBezTo>
                      <a:pt x="1152225" y="197475"/>
                      <a:pt x="1129248" y="220451"/>
                      <a:pt x="1100905" y="220451"/>
                    </a:cubicBezTo>
                    <a:lnTo>
                      <a:pt x="51320" y="220451"/>
                    </a:lnTo>
                    <a:cubicBezTo>
                      <a:pt x="22977" y="220451"/>
                      <a:pt x="0" y="197475"/>
                      <a:pt x="0" y="169132"/>
                    </a:cubicBezTo>
                    <a:lnTo>
                      <a:pt x="0" y="51320"/>
                    </a:lnTo>
                    <a:cubicBezTo>
                      <a:pt x="0" y="22977"/>
                      <a:pt x="22977" y="0"/>
                      <a:pt x="51320" y="0"/>
                    </a:cubicBezTo>
                    <a:close/>
                  </a:path>
                </a:pathLst>
              </a:custGeom>
              <a:solidFill>
                <a:srgbClr val="67483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0">
                <a:extLst>
                  <a:ext uri="{FF2B5EF4-FFF2-40B4-BE49-F238E27FC236}">
                    <a16:creationId xmlns:a16="http://schemas.microsoft.com/office/drawing/2014/main" id="{8EABFA45-4A5B-964D-DCAE-085F974D66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52224" cy="2680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0B6BD-BFDE-0C74-F4EA-1E94D54842B2}"/>
                </a:ext>
              </a:extLst>
            </p:cNvPr>
            <p:cNvSpPr txBox="1"/>
            <p:nvPr/>
          </p:nvSpPr>
          <p:spPr>
            <a:xfrm>
              <a:off x="3589355" y="2449974"/>
              <a:ext cx="50485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400" b="1" dirty="0">
                  <a:solidFill>
                    <a:srgbClr val="FFFFFF"/>
                  </a:solidFill>
                  <a:latin typeface="+mj-lt"/>
                  <a:cs typeface="เอฟซี แคนดี้" panose="020B0604020202020204" charset="-34"/>
                </a:rPr>
                <a:t>Low Priority</a:t>
              </a:r>
            </a:p>
          </p:txBody>
        </p:sp>
      </p:grpSp>
      <p:sp>
        <p:nvSpPr>
          <p:cNvPr id="5" name="TextBox 25">
            <a:extLst>
              <a:ext uri="{FF2B5EF4-FFF2-40B4-BE49-F238E27FC236}">
                <a16:creationId xmlns:a16="http://schemas.microsoft.com/office/drawing/2014/main" id="{3CA6502B-CDF9-924A-9326-4BA6B48334E4}"/>
              </a:ext>
            </a:extLst>
          </p:cNvPr>
          <p:cNvSpPr txBox="1"/>
          <p:nvPr/>
        </p:nvSpPr>
        <p:spPr>
          <a:xfrm>
            <a:off x="5925817" y="220042"/>
            <a:ext cx="6752880" cy="1399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557509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72217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/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/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541918" y="8180463"/>
            <a:ext cx="2746082" cy="2155674"/>
          </a:xfrm>
          <a:custGeom>
            <a:avLst/>
            <a:gdLst/>
            <a:ahLst/>
            <a:cxnLst/>
            <a:rect l="l" t="t" r="r" b="b"/>
            <a:pathLst>
              <a:path w="2746082" h="2155674">
                <a:moveTo>
                  <a:pt x="0" y="0"/>
                </a:moveTo>
                <a:lnTo>
                  <a:pt x="2746082" y="0"/>
                </a:lnTo>
                <a:lnTo>
                  <a:pt x="2746082" y="2155674"/>
                </a:lnTo>
                <a:lnTo>
                  <a:pt x="0" y="215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12" name="Freeform 12"/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4129733" y="8846770"/>
            <a:ext cx="2422250" cy="1440230"/>
          </a:xfrm>
          <a:custGeom>
            <a:avLst/>
            <a:gdLst/>
            <a:ahLst/>
            <a:cxnLst/>
            <a:rect l="l" t="t" r="r" b="b"/>
            <a:pathLst>
              <a:path w="2422250" h="1440230">
                <a:moveTo>
                  <a:pt x="0" y="0"/>
                </a:moveTo>
                <a:lnTo>
                  <a:pt x="2422250" y="0"/>
                </a:lnTo>
                <a:lnTo>
                  <a:pt x="2422250" y="1440230"/>
                </a:lnTo>
                <a:lnTo>
                  <a:pt x="0" y="1440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5069171" y="567927"/>
            <a:ext cx="8466173" cy="1342010"/>
          </a:xfrm>
          <a:custGeom>
            <a:avLst/>
            <a:gdLst/>
            <a:ahLst/>
            <a:cxnLst/>
            <a:rect l="l" t="t" r="r" b="b"/>
            <a:pathLst>
              <a:path w="2229774" h="353451">
                <a:moveTo>
                  <a:pt x="46637" y="0"/>
                </a:moveTo>
                <a:lnTo>
                  <a:pt x="2183137" y="0"/>
                </a:lnTo>
                <a:cubicBezTo>
                  <a:pt x="2195506" y="0"/>
                  <a:pt x="2207368" y="4914"/>
                  <a:pt x="2216114" y="13660"/>
                </a:cubicBezTo>
                <a:cubicBezTo>
                  <a:pt x="2224861" y="22406"/>
                  <a:pt x="2229774" y="34268"/>
                  <a:pt x="2229774" y="46637"/>
                </a:cubicBezTo>
                <a:lnTo>
                  <a:pt x="2229774" y="306814"/>
                </a:lnTo>
                <a:cubicBezTo>
                  <a:pt x="2229774" y="332571"/>
                  <a:pt x="2208894" y="353451"/>
                  <a:pt x="2183137" y="353451"/>
                </a:cubicBezTo>
                <a:lnTo>
                  <a:pt x="46637" y="353451"/>
                </a:lnTo>
                <a:cubicBezTo>
                  <a:pt x="20880" y="353451"/>
                  <a:pt x="0" y="332571"/>
                  <a:pt x="0" y="306814"/>
                </a:cubicBezTo>
                <a:lnTo>
                  <a:pt x="0" y="46637"/>
                </a:lnTo>
                <a:cubicBezTo>
                  <a:pt x="0" y="20880"/>
                  <a:pt x="20880" y="0"/>
                  <a:pt x="46637" y="0"/>
                </a:cubicBezTo>
                <a:close/>
              </a:path>
            </a:pathLst>
          </a:custGeom>
          <a:solidFill>
            <a:srgbClr val="67483E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5069171" y="387101"/>
            <a:ext cx="8466173" cy="152283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17" name="Group 17"/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6344264" y="225714"/>
            <a:ext cx="5527310" cy="1399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defRPr/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Conclusion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95623" y="2609733"/>
            <a:ext cx="14556360" cy="44925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>
              <a:lnSpc>
                <a:spcPts val="4200"/>
              </a:lnSpc>
              <a:spcBef>
                <a:spcPts val="1200"/>
              </a:spcBef>
              <a:defRPr/>
            </a:pPr>
            <a:r>
              <a:rPr lang="en-US" sz="3600" b="1" dirty="0">
                <a:solidFill>
                  <a:srgbClr val="67483E"/>
                </a:solidFill>
                <a:latin typeface="+mj-lt"/>
                <a:cs typeface="เอฟซี แคนดี้" panose="020B0604020202020204" charset="-34"/>
                <a:sym typeface="Cocomat Pro Bold"/>
              </a:rPr>
              <a:t>The data reveals both challenges and opportunities:</a:t>
            </a:r>
          </a:p>
          <a:p>
            <a:pPr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ea typeface="Cocomat Pro Bold"/>
                <a:cs typeface="Calibri" panose="020F0502020204030204" pitchFamily="34" charset="0"/>
                <a:sym typeface="Cocomat Pro Bold"/>
              </a:rPr>
              <a:t>High Priority: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Targeting Art &amp; Crafts growth, revitalizing Electronics, and optimizing inventory directly addresses the largest opportunities and challenges.</a:t>
            </a:r>
          </a:p>
          <a:p>
            <a:pPr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Medium Priority: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Expanding Downtown advantages and leveraging seasonal trends builds on strong performance and captures peak demand periods.</a:t>
            </a:r>
          </a:p>
          <a:p>
            <a:pPr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Low Priority: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Investigating underperforming locations stabilizes weaker areas without diverting focus from high-impact opportunities.</a:t>
            </a:r>
          </a:p>
        </p:txBody>
      </p:sp>
      <p:sp>
        <p:nvSpPr>
          <p:cNvPr id="28" name="Freeform 28"/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7011226D-20E7-2CB1-24F8-D8D20DD60836}"/>
              </a:ext>
            </a:extLst>
          </p:cNvPr>
          <p:cNvSpPr/>
          <p:nvPr/>
        </p:nvSpPr>
        <p:spPr>
          <a:xfrm>
            <a:off x="-410843" y="8131326"/>
            <a:ext cx="3604492" cy="2253948"/>
          </a:xfrm>
          <a:custGeom>
            <a:avLst/>
            <a:gdLst/>
            <a:ahLst/>
            <a:cxnLst/>
            <a:rect l="l" t="t" r="r" b="b"/>
            <a:pathLst>
              <a:path w="3604492" h="2253948">
                <a:moveTo>
                  <a:pt x="0" y="0"/>
                </a:moveTo>
                <a:lnTo>
                  <a:pt x="3604493" y="0"/>
                </a:lnTo>
                <a:lnTo>
                  <a:pt x="3604493" y="2253948"/>
                </a:lnTo>
                <a:lnTo>
                  <a:pt x="0" y="2253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9163" y="5708630"/>
            <a:ext cx="19699294" cy="189612"/>
            <a:chOff x="0" y="0"/>
            <a:chExt cx="5188291" cy="499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88291" cy="49939"/>
            </a:xfrm>
            <a:custGeom>
              <a:avLst/>
              <a:gdLst/>
              <a:ahLst/>
              <a:cxnLst/>
              <a:rect l="l" t="t" r="r" b="b"/>
              <a:pathLst>
                <a:path w="5188291" h="49939">
                  <a:moveTo>
                    <a:pt x="0" y="0"/>
                  </a:moveTo>
                  <a:lnTo>
                    <a:pt x="5188291" y="0"/>
                  </a:lnTo>
                  <a:lnTo>
                    <a:pt x="5188291" y="49939"/>
                  </a:lnTo>
                  <a:lnTo>
                    <a:pt x="0" y="49939"/>
                  </a:lnTo>
                  <a:close/>
                </a:path>
              </a:pathLst>
            </a:custGeom>
            <a:solidFill>
              <a:srgbClr val="8C52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88291" cy="97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9163" y="5808109"/>
            <a:ext cx="18586326" cy="5491982"/>
          </a:xfrm>
          <a:custGeom>
            <a:avLst/>
            <a:gdLst/>
            <a:ahLst/>
            <a:cxnLst/>
            <a:rect l="l" t="t" r="r" b="b"/>
            <a:pathLst>
              <a:path w="18586326" h="5491982">
                <a:moveTo>
                  <a:pt x="0" y="0"/>
                </a:moveTo>
                <a:lnTo>
                  <a:pt x="18586326" y="0"/>
                </a:lnTo>
                <a:lnTo>
                  <a:pt x="18586326" y="5491983"/>
                </a:lnTo>
                <a:lnTo>
                  <a:pt x="0" y="5491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759" r="-277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65556" y="8947489"/>
            <a:ext cx="3027805" cy="1007433"/>
          </a:xfrm>
          <a:custGeom>
            <a:avLst/>
            <a:gdLst/>
            <a:ahLst/>
            <a:cxnLst/>
            <a:rect l="l" t="t" r="r" b="b"/>
            <a:pathLst>
              <a:path w="3027805" h="1007433">
                <a:moveTo>
                  <a:pt x="0" y="0"/>
                </a:moveTo>
                <a:lnTo>
                  <a:pt x="3027805" y="0"/>
                </a:lnTo>
                <a:lnTo>
                  <a:pt x="3027805" y="1007434"/>
                </a:lnTo>
                <a:lnTo>
                  <a:pt x="0" y="1007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938393" y="6232472"/>
            <a:ext cx="8389861" cy="3660077"/>
          </a:xfrm>
          <a:custGeom>
            <a:avLst/>
            <a:gdLst/>
            <a:ahLst/>
            <a:cxnLst/>
            <a:rect l="l" t="t" r="r" b="b"/>
            <a:pathLst>
              <a:path w="8389861" h="3660077">
                <a:moveTo>
                  <a:pt x="0" y="0"/>
                </a:moveTo>
                <a:lnTo>
                  <a:pt x="8389861" y="0"/>
                </a:lnTo>
                <a:lnTo>
                  <a:pt x="8389861" y="3660077"/>
                </a:lnTo>
                <a:lnTo>
                  <a:pt x="0" y="36600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419622" y="1693309"/>
            <a:ext cx="4017541" cy="4114800"/>
            <a:chOff x="0" y="0"/>
            <a:chExt cx="5356721" cy="548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56721" cy="5486400"/>
            </a:xfrm>
            <a:custGeom>
              <a:avLst/>
              <a:gdLst/>
              <a:ahLst/>
              <a:cxnLst/>
              <a:rect l="l" t="t" r="r" b="b"/>
              <a:pathLst>
                <a:path w="5356721" h="5486400">
                  <a:moveTo>
                    <a:pt x="0" y="0"/>
                  </a:moveTo>
                  <a:lnTo>
                    <a:pt x="5356721" y="0"/>
                  </a:lnTo>
                  <a:lnTo>
                    <a:pt x="535672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1105380" y="1905000"/>
              <a:ext cx="1178560" cy="454660"/>
              <a:chOff x="0" y="0"/>
              <a:chExt cx="1178560" cy="45466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45720" y="33020"/>
                <a:ext cx="108458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1084580" h="384810">
                    <a:moveTo>
                      <a:pt x="749300" y="148590"/>
                    </a:moveTo>
                    <a:cubicBezTo>
                      <a:pt x="1065530" y="170180"/>
                      <a:pt x="1076960" y="198120"/>
                      <a:pt x="1082040" y="217170"/>
                    </a:cubicBezTo>
                    <a:cubicBezTo>
                      <a:pt x="1084580" y="229870"/>
                      <a:pt x="1082040" y="242570"/>
                      <a:pt x="1076960" y="254000"/>
                    </a:cubicBezTo>
                    <a:cubicBezTo>
                      <a:pt x="1070610" y="267970"/>
                      <a:pt x="1054100" y="287020"/>
                      <a:pt x="1040130" y="295910"/>
                    </a:cubicBezTo>
                    <a:cubicBezTo>
                      <a:pt x="1028700" y="302260"/>
                      <a:pt x="1016000" y="307340"/>
                      <a:pt x="1004570" y="304800"/>
                    </a:cubicBezTo>
                    <a:cubicBezTo>
                      <a:pt x="985520" y="298450"/>
                      <a:pt x="970280" y="259080"/>
                      <a:pt x="944880" y="243840"/>
                    </a:cubicBezTo>
                    <a:cubicBezTo>
                      <a:pt x="914400" y="226060"/>
                      <a:pt x="862330" y="226060"/>
                      <a:pt x="826770" y="212090"/>
                    </a:cubicBezTo>
                    <a:cubicBezTo>
                      <a:pt x="795020" y="200660"/>
                      <a:pt x="770890" y="175260"/>
                      <a:pt x="741680" y="171450"/>
                    </a:cubicBezTo>
                    <a:cubicBezTo>
                      <a:pt x="712470" y="166370"/>
                      <a:pt x="690880" y="182880"/>
                      <a:pt x="652780" y="185420"/>
                    </a:cubicBezTo>
                    <a:cubicBezTo>
                      <a:pt x="589280" y="189230"/>
                      <a:pt x="458470" y="161290"/>
                      <a:pt x="393700" y="173990"/>
                    </a:cubicBezTo>
                    <a:cubicBezTo>
                      <a:pt x="351790" y="182880"/>
                      <a:pt x="321310" y="201930"/>
                      <a:pt x="294640" y="220980"/>
                    </a:cubicBezTo>
                    <a:cubicBezTo>
                      <a:pt x="271780" y="237490"/>
                      <a:pt x="256540" y="256540"/>
                      <a:pt x="240030" y="279400"/>
                    </a:cubicBezTo>
                    <a:cubicBezTo>
                      <a:pt x="220980" y="306070"/>
                      <a:pt x="215900" y="354330"/>
                      <a:pt x="190500" y="369570"/>
                    </a:cubicBezTo>
                    <a:cubicBezTo>
                      <a:pt x="163830" y="384810"/>
                      <a:pt x="110490" y="382270"/>
                      <a:pt x="81280" y="365760"/>
                    </a:cubicBezTo>
                    <a:cubicBezTo>
                      <a:pt x="49530" y="349250"/>
                      <a:pt x="22860" y="300990"/>
                      <a:pt x="11430" y="266700"/>
                    </a:cubicBezTo>
                    <a:cubicBezTo>
                      <a:pt x="0" y="236220"/>
                      <a:pt x="0" y="207010"/>
                      <a:pt x="5080" y="175260"/>
                    </a:cubicBezTo>
                    <a:cubicBezTo>
                      <a:pt x="12700" y="134620"/>
                      <a:pt x="34290" y="71120"/>
                      <a:pt x="66040" y="45720"/>
                    </a:cubicBezTo>
                    <a:cubicBezTo>
                      <a:pt x="93980" y="22860"/>
                      <a:pt x="128270" y="26670"/>
                      <a:pt x="177800" y="20320"/>
                    </a:cubicBezTo>
                    <a:cubicBezTo>
                      <a:pt x="270510" y="10160"/>
                      <a:pt x="513080" y="6350"/>
                      <a:pt x="584200" y="17780"/>
                    </a:cubicBezTo>
                    <a:cubicBezTo>
                      <a:pt x="609600" y="21590"/>
                      <a:pt x="621030" y="24130"/>
                      <a:pt x="635000" y="34290"/>
                    </a:cubicBezTo>
                    <a:cubicBezTo>
                      <a:pt x="648970" y="45720"/>
                      <a:pt x="661670" y="63500"/>
                      <a:pt x="665480" y="80010"/>
                    </a:cubicBezTo>
                    <a:cubicBezTo>
                      <a:pt x="670560" y="96520"/>
                      <a:pt x="670560" y="118110"/>
                      <a:pt x="662940" y="133350"/>
                    </a:cubicBezTo>
                    <a:cubicBezTo>
                      <a:pt x="652780" y="153670"/>
                      <a:pt x="624840" y="180340"/>
                      <a:pt x="601980" y="185420"/>
                    </a:cubicBezTo>
                    <a:cubicBezTo>
                      <a:pt x="579120" y="190500"/>
                      <a:pt x="542290" y="177800"/>
                      <a:pt x="525780" y="163830"/>
                    </a:cubicBezTo>
                    <a:cubicBezTo>
                      <a:pt x="510540" y="152400"/>
                      <a:pt x="502920" y="133350"/>
                      <a:pt x="500380" y="115570"/>
                    </a:cubicBezTo>
                    <a:cubicBezTo>
                      <a:pt x="496570" y="99060"/>
                      <a:pt x="499110" y="77470"/>
                      <a:pt x="509270" y="62230"/>
                    </a:cubicBezTo>
                    <a:cubicBezTo>
                      <a:pt x="520700" y="44450"/>
                      <a:pt x="552450" y="21590"/>
                      <a:pt x="574040" y="17780"/>
                    </a:cubicBezTo>
                    <a:cubicBezTo>
                      <a:pt x="593090" y="13970"/>
                      <a:pt x="613410" y="19050"/>
                      <a:pt x="627380" y="29210"/>
                    </a:cubicBezTo>
                    <a:cubicBezTo>
                      <a:pt x="645160" y="41910"/>
                      <a:pt x="665480" y="76200"/>
                      <a:pt x="669290" y="97790"/>
                    </a:cubicBezTo>
                    <a:cubicBezTo>
                      <a:pt x="670560" y="115570"/>
                      <a:pt x="664210" y="135890"/>
                      <a:pt x="654050" y="149860"/>
                    </a:cubicBezTo>
                    <a:cubicBezTo>
                      <a:pt x="643890" y="163830"/>
                      <a:pt x="633730" y="175260"/>
                      <a:pt x="610870" y="182880"/>
                    </a:cubicBezTo>
                    <a:cubicBezTo>
                      <a:pt x="552450" y="203200"/>
                      <a:pt x="344170" y="194310"/>
                      <a:pt x="266700" y="187960"/>
                    </a:cubicBezTo>
                    <a:cubicBezTo>
                      <a:pt x="224790" y="184150"/>
                      <a:pt x="201930" y="165100"/>
                      <a:pt x="173990" y="170180"/>
                    </a:cubicBezTo>
                    <a:cubicBezTo>
                      <a:pt x="148590" y="175260"/>
                      <a:pt x="107950" y="217170"/>
                      <a:pt x="105410" y="212090"/>
                    </a:cubicBezTo>
                    <a:cubicBezTo>
                      <a:pt x="100330" y="207010"/>
                      <a:pt x="154940" y="130810"/>
                      <a:pt x="193040" y="101600"/>
                    </a:cubicBezTo>
                    <a:cubicBezTo>
                      <a:pt x="236220" y="68580"/>
                      <a:pt x="285750" y="45720"/>
                      <a:pt x="353060" y="30480"/>
                    </a:cubicBezTo>
                    <a:cubicBezTo>
                      <a:pt x="453390" y="7620"/>
                      <a:pt x="641350" y="0"/>
                      <a:pt x="744220" y="24130"/>
                    </a:cubicBezTo>
                    <a:cubicBezTo>
                      <a:pt x="820420" y="43180"/>
                      <a:pt x="873760" y="96520"/>
                      <a:pt x="929640" y="120650"/>
                    </a:cubicBezTo>
                    <a:cubicBezTo>
                      <a:pt x="975360" y="140970"/>
                      <a:pt x="1031240" y="146050"/>
                      <a:pt x="1055370" y="167640"/>
                    </a:cubicBezTo>
                    <a:cubicBezTo>
                      <a:pt x="1071880" y="181610"/>
                      <a:pt x="1078230" y="200660"/>
                      <a:pt x="1082040" y="217170"/>
                    </a:cubicBezTo>
                    <a:cubicBezTo>
                      <a:pt x="1084580" y="229870"/>
                      <a:pt x="1080770" y="242570"/>
                      <a:pt x="1076960" y="254000"/>
                    </a:cubicBezTo>
                    <a:cubicBezTo>
                      <a:pt x="1073150" y="265430"/>
                      <a:pt x="1065530" y="276860"/>
                      <a:pt x="1055370" y="284480"/>
                    </a:cubicBezTo>
                    <a:cubicBezTo>
                      <a:pt x="1043940" y="294640"/>
                      <a:pt x="1028700" y="299720"/>
                      <a:pt x="1004570" y="304800"/>
                    </a:cubicBezTo>
                    <a:cubicBezTo>
                      <a:pt x="947420" y="313690"/>
                      <a:pt x="762000" y="318770"/>
                      <a:pt x="712470" y="294640"/>
                    </a:cubicBezTo>
                    <a:cubicBezTo>
                      <a:pt x="690880" y="285750"/>
                      <a:pt x="681990" y="270510"/>
                      <a:pt x="675640" y="254000"/>
                    </a:cubicBezTo>
                    <a:cubicBezTo>
                      <a:pt x="669290" y="237490"/>
                      <a:pt x="670560" y="213360"/>
                      <a:pt x="675640" y="198120"/>
                    </a:cubicBezTo>
                    <a:cubicBezTo>
                      <a:pt x="679450" y="186690"/>
                      <a:pt x="687070" y="175260"/>
                      <a:pt x="697230" y="167640"/>
                    </a:cubicBezTo>
                    <a:cubicBezTo>
                      <a:pt x="709930" y="157480"/>
                      <a:pt x="749300" y="148590"/>
                      <a:pt x="749300" y="148590"/>
                    </a:cubicBezTo>
                  </a:path>
                </a:pathLst>
              </a:custGeom>
              <a:solidFill>
                <a:srgbClr val="99B7D3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3388840" y="3887470"/>
              <a:ext cx="953770" cy="347980"/>
              <a:chOff x="0" y="0"/>
              <a:chExt cx="953770" cy="34798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48260" y="40640"/>
                <a:ext cx="857250" cy="284480"/>
              </a:xfrm>
              <a:custGeom>
                <a:avLst/>
                <a:gdLst/>
                <a:ahLst/>
                <a:cxnLst/>
                <a:rect l="l" t="t" r="r" b="b"/>
                <a:pathLst>
                  <a:path w="857250" h="284480">
                    <a:moveTo>
                      <a:pt x="607060" y="96520"/>
                    </a:moveTo>
                    <a:cubicBezTo>
                      <a:pt x="758190" y="106680"/>
                      <a:pt x="773430" y="115570"/>
                      <a:pt x="782320" y="130810"/>
                    </a:cubicBezTo>
                    <a:cubicBezTo>
                      <a:pt x="792480" y="148590"/>
                      <a:pt x="798830" y="182880"/>
                      <a:pt x="791210" y="201930"/>
                    </a:cubicBezTo>
                    <a:cubicBezTo>
                      <a:pt x="783590" y="222250"/>
                      <a:pt x="768350" y="237490"/>
                      <a:pt x="737870" y="250190"/>
                    </a:cubicBezTo>
                    <a:cubicBezTo>
                      <a:pt x="647700" y="284480"/>
                      <a:pt x="256540" y="274320"/>
                      <a:pt x="143510" y="256540"/>
                    </a:cubicBezTo>
                    <a:cubicBezTo>
                      <a:pt x="96520" y="248920"/>
                      <a:pt x="69850" y="238760"/>
                      <a:pt x="45720" y="223520"/>
                    </a:cubicBezTo>
                    <a:cubicBezTo>
                      <a:pt x="27940" y="212090"/>
                      <a:pt x="13970" y="196850"/>
                      <a:pt x="7620" y="180340"/>
                    </a:cubicBezTo>
                    <a:cubicBezTo>
                      <a:pt x="1270" y="162560"/>
                      <a:pt x="0" y="139700"/>
                      <a:pt x="7620" y="121920"/>
                    </a:cubicBezTo>
                    <a:cubicBezTo>
                      <a:pt x="16510" y="102870"/>
                      <a:pt x="38100" y="82550"/>
                      <a:pt x="64770" y="71120"/>
                    </a:cubicBezTo>
                    <a:cubicBezTo>
                      <a:pt x="107950" y="53340"/>
                      <a:pt x="199390" y="64770"/>
                      <a:pt x="256540" y="54610"/>
                    </a:cubicBezTo>
                    <a:cubicBezTo>
                      <a:pt x="304800" y="46990"/>
                      <a:pt x="330200" y="29210"/>
                      <a:pt x="386080" y="21590"/>
                    </a:cubicBezTo>
                    <a:cubicBezTo>
                      <a:pt x="480060" y="8890"/>
                      <a:pt x="704850" y="0"/>
                      <a:pt x="772160" y="10160"/>
                    </a:cubicBezTo>
                    <a:cubicBezTo>
                      <a:pt x="797560" y="13970"/>
                      <a:pt x="808990" y="15240"/>
                      <a:pt x="821690" y="26670"/>
                    </a:cubicBezTo>
                    <a:cubicBezTo>
                      <a:pt x="838200" y="40640"/>
                      <a:pt x="855980" y="73660"/>
                      <a:pt x="854710" y="96520"/>
                    </a:cubicBezTo>
                    <a:cubicBezTo>
                      <a:pt x="853440" y="119380"/>
                      <a:pt x="831850" y="149860"/>
                      <a:pt x="815340" y="162560"/>
                    </a:cubicBezTo>
                    <a:cubicBezTo>
                      <a:pt x="800100" y="172720"/>
                      <a:pt x="781050" y="176530"/>
                      <a:pt x="763270" y="173990"/>
                    </a:cubicBezTo>
                    <a:cubicBezTo>
                      <a:pt x="742950" y="170180"/>
                      <a:pt x="711200" y="151130"/>
                      <a:pt x="699770" y="130810"/>
                    </a:cubicBezTo>
                    <a:cubicBezTo>
                      <a:pt x="689610" y="110490"/>
                      <a:pt x="692150" y="73660"/>
                      <a:pt x="699770" y="53340"/>
                    </a:cubicBezTo>
                    <a:cubicBezTo>
                      <a:pt x="707390" y="38100"/>
                      <a:pt x="723900" y="25400"/>
                      <a:pt x="737870" y="17780"/>
                    </a:cubicBezTo>
                    <a:cubicBezTo>
                      <a:pt x="753110" y="11430"/>
                      <a:pt x="773430" y="7620"/>
                      <a:pt x="789940" y="12700"/>
                    </a:cubicBezTo>
                    <a:cubicBezTo>
                      <a:pt x="810260" y="19050"/>
                      <a:pt x="840740" y="40640"/>
                      <a:pt x="848360" y="62230"/>
                    </a:cubicBezTo>
                    <a:cubicBezTo>
                      <a:pt x="857250" y="82550"/>
                      <a:pt x="850900" y="119380"/>
                      <a:pt x="840740" y="138430"/>
                    </a:cubicBezTo>
                    <a:cubicBezTo>
                      <a:pt x="831850" y="153670"/>
                      <a:pt x="821690" y="162560"/>
                      <a:pt x="798830" y="170180"/>
                    </a:cubicBezTo>
                    <a:cubicBezTo>
                      <a:pt x="741680" y="189230"/>
                      <a:pt x="552450" y="163830"/>
                      <a:pt x="454660" y="175260"/>
                    </a:cubicBezTo>
                    <a:cubicBezTo>
                      <a:pt x="381000" y="182880"/>
                      <a:pt x="325120" y="205740"/>
                      <a:pt x="261620" y="214630"/>
                    </a:cubicBezTo>
                    <a:cubicBezTo>
                      <a:pt x="201930" y="224790"/>
                      <a:pt x="125730" y="238760"/>
                      <a:pt x="83820" y="232410"/>
                    </a:cubicBezTo>
                    <a:cubicBezTo>
                      <a:pt x="60960" y="229870"/>
                      <a:pt x="43180" y="224790"/>
                      <a:pt x="30480" y="212090"/>
                    </a:cubicBezTo>
                    <a:cubicBezTo>
                      <a:pt x="16510" y="200660"/>
                      <a:pt x="5080" y="179070"/>
                      <a:pt x="2540" y="161290"/>
                    </a:cubicBezTo>
                    <a:cubicBezTo>
                      <a:pt x="1270" y="143510"/>
                      <a:pt x="6350" y="119380"/>
                      <a:pt x="16510" y="104140"/>
                    </a:cubicBezTo>
                    <a:cubicBezTo>
                      <a:pt x="26670" y="90170"/>
                      <a:pt x="45720" y="74930"/>
                      <a:pt x="64770" y="71120"/>
                    </a:cubicBezTo>
                    <a:cubicBezTo>
                      <a:pt x="87630" y="67310"/>
                      <a:pt x="104140" y="87630"/>
                      <a:pt x="143510" y="93980"/>
                    </a:cubicBezTo>
                    <a:cubicBezTo>
                      <a:pt x="247650" y="107950"/>
                      <a:pt x="647700" y="66040"/>
                      <a:pt x="737870" y="100330"/>
                    </a:cubicBezTo>
                    <a:cubicBezTo>
                      <a:pt x="768350" y="111760"/>
                      <a:pt x="783590" y="128270"/>
                      <a:pt x="791210" y="147320"/>
                    </a:cubicBezTo>
                    <a:cubicBezTo>
                      <a:pt x="798830" y="167640"/>
                      <a:pt x="792480" y="200660"/>
                      <a:pt x="782320" y="218440"/>
                    </a:cubicBezTo>
                    <a:cubicBezTo>
                      <a:pt x="773430" y="233680"/>
                      <a:pt x="758190" y="242570"/>
                      <a:pt x="737870" y="250190"/>
                    </a:cubicBezTo>
                    <a:cubicBezTo>
                      <a:pt x="706120" y="259080"/>
                      <a:pt x="641350" y="257810"/>
                      <a:pt x="607060" y="252730"/>
                    </a:cubicBezTo>
                    <a:cubicBezTo>
                      <a:pt x="586740" y="248920"/>
                      <a:pt x="568960" y="243840"/>
                      <a:pt x="556260" y="232410"/>
                    </a:cubicBezTo>
                    <a:cubicBezTo>
                      <a:pt x="543560" y="220980"/>
                      <a:pt x="532130" y="200660"/>
                      <a:pt x="530860" y="184150"/>
                    </a:cubicBezTo>
                    <a:cubicBezTo>
                      <a:pt x="528320" y="167640"/>
                      <a:pt x="532130" y="144780"/>
                      <a:pt x="543560" y="130810"/>
                    </a:cubicBezTo>
                    <a:cubicBezTo>
                      <a:pt x="556260" y="114300"/>
                      <a:pt x="608330" y="96520"/>
                      <a:pt x="608330" y="96520"/>
                    </a:cubicBezTo>
                  </a:path>
                </a:pathLst>
              </a:custGeom>
              <a:solidFill>
                <a:srgbClr val="F7DE53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3374870" y="4378960"/>
              <a:ext cx="881380" cy="396240"/>
              <a:chOff x="0" y="0"/>
              <a:chExt cx="881380" cy="39624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6830" y="36830"/>
                <a:ext cx="795020" cy="316230"/>
              </a:xfrm>
              <a:custGeom>
                <a:avLst/>
                <a:gdLst/>
                <a:ahLst/>
                <a:cxnLst/>
                <a:rect l="l" t="t" r="r" b="b"/>
                <a:pathLst>
                  <a:path w="795020" h="316230">
                    <a:moveTo>
                      <a:pt x="715010" y="218440"/>
                    </a:moveTo>
                    <a:cubicBezTo>
                      <a:pt x="134620" y="213360"/>
                      <a:pt x="114300" y="204470"/>
                      <a:pt x="101600" y="186690"/>
                    </a:cubicBezTo>
                    <a:cubicBezTo>
                      <a:pt x="88900" y="168910"/>
                      <a:pt x="85090" y="133350"/>
                      <a:pt x="92710" y="111760"/>
                    </a:cubicBezTo>
                    <a:cubicBezTo>
                      <a:pt x="100330" y="91440"/>
                      <a:pt x="120650" y="73660"/>
                      <a:pt x="149860" y="62230"/>
                    </a:cubicBezTo>
                    <a:cubicBezTo>
                      <a:pt x="205740" y="40640"/>
                      <a:pt x="363220" y="69850"/>
                      <a:pt x="438150" y="58420"/>
                    </a:cubicBezTo>
                    <a:cubicBezTo>
                      <a:pt x="487680" y="49530"/>
                      <a:pt x="525780" y="20320"/>
                      <a:pt x="558800" y="19050"/>
                    </a:cubicBezTo>
                    <a:cubicBezTo>
                      <a:pt x="580390" y="19050"/>
                      <a:pt x="600710" y="25400"/>
                      <a:pt x="615950" y="36830"/>
                    </a:cubicBezTo>
                    <a:cubicBezTo>
                      <a:pt x="629920" y="48260"/>
                      <a:pt x="642620" y="68580"/>
                      <a:pt x="646430" y="86360"/>
                    </a:cubicBezTo>
                    <a:cubicBezTo>
                      <a:pt x="650240" y="105410"/>
                      <a:pt x="643890" y="129540"/>
                      <a:pt x="636270" y="144780"/>
                    </a:cubicBezTo>
                    <a:cubicBezTo>
                      <a:pt x="629920" y="157480"/>
                      <a:pt x="624840" y="166370"/>
                      <a:pt x="608330" y="173990"/>
                    </a:cubicBezTo>
                    <a:cubicBezTo>
                      <a:pt x="565150" y="193040"/>
                      <a:pt x="419100" y="171450"/>
                      <a:pt x="334010" y="184150"/>
                    </a:cubicBezTo>
                    <a:cubicBezTo>
                      <a:pt x="257810" y="195580"/>
                      <a:pt x="149860" y="262890"/>
                      <a:pt x="120650" y="241300"/>
                    </a:cubicBezTo>
                    <a:cubicBezTo>
                      <a:pt x="101600" y="227330"/>
                      <a:pt x="97790" y="167640"/>
                      <a:pt x="116840" y="147320"/>
                    </a:cubicBezTo>
                    <a:cubicBezTo>
                      <a:pt x="146050" y="115570"/>
                      <a:pt x="294640" y="146050"/>
                      <a:pt x="355600" y="138430"/>
                    </a:cubicBezTo>
                    <a:cubicBezTo>
                      <a:pt x="392430" y="133350"/>
                      <a:pt x="415290" y="132080"/>
                      <a:pt x="444500" y="116840"/>
                    </a:cubicBezTo>
                    <a:cubicBezTo>
                      <a:pt x="477520" y="100330"/>
                      <a:pt x="510540" y="49530"/>
                      <a:pt x="539750" y="31750"/>
                    </a:cubicBezTo>
                    <a:cubicBezTo>
                      <a:pt x="557530" y="21590"/>
                      <a:pt x="572770" y="12700"/>
                      <a:pt x="590550" y="13970"/>
                    </a:cubicBezTo>
                    <a:cubicBezTo>
                      <a:pt x="613410" y="15240"/>
                      <a:pt x="648970" y="31750"/>
                      <a:pt x="661670" y="50800"/>
                    </a:cubicBezTo>
                    <a:cubicBezTo>
                      <a:pt x="675640" y="69850"/>
                      <a:pt x="679450" y="107950"/>
                      <a:pt x="671830" y="130810"/>
                    </a:cubicBezTo>
                    <a:cubicBezTo>
                      <a:pt x="662940" y="152400"/>
                      <a:pt x="632460" y="176530"/>
                      <a:pt x="610870" y="182880"/>
                    </a:cubicBezTo>
                    <a:cubicBezTo>
                      <a:pt x="593090" y="187960"/>
                      <a:pt x="572770" y="186690"/>
                      <a:pt x="556260" y="177800"/>
                    </a:cubicBezTo>
                    <a:cubicBezTo>
                      <a:pt x="537210" y="166370"/>
                      <a:pt x="511810" y="137160"/>
                      <a:pt x="508000" y="114300"/>
                    </a:cubicBezTo>
                    <a:cubicBezTo>
                      <a:pt x="504190" y="91440"/>
                      <a:pt x="518160" y="54610"/>
                      <a:pt x="532130" y="38100"/>
                    </a:cubicBezTo>
                    <a:cubicBezTo>
                      <a:pt x="544830" y="24130"/>
                      <a:pt x="565150" y="16510"/>
                      <a:pt x="581660" y="15240"/>
                    </a:cubicBezTo>
                    <a:cubicBezTo>
                      <a:pt x="598170" y="12700"/>
                      <a:pt x="619760" y="16510"/>
                      <a:pt x="635000" y="25400"/>
                    </a:cubicBezTo>
                    <a:cubicBezTo>
                      <a:pt x="650240" y="34290"/>
                      <a:pt x="664210" y="50800"/>
                      <a:pt x="670560" y="67310"/>
                    </a:cubicBezTo>
                    <a:cubicBezTo>
                      <a:pt x="676910" y="82550"/>
                      <a:pt x="679450" y="105410"/>
                      <a:pt x="674370" y="121920"/>
                    </a:cubicBezTo>
                    <a:cubicBezTo>
                      <a:pt x="670560" y="138430"/>
                      <a:pt x="660400" y="151130"/>
                      <a:pt x="643890" y="166370"/>
                    </a:cubicBezTo>
                    <a:cubicBezTo>
                      <a:pt x="613410" y="198120"/>
                      <a:pt x="532130" y="250190"/>
                      <a:pt x="478790" y="274320"/>
                    </a:cubicBezTo>
                    <a:cubicBezTo>
                      <a:pt x="436880" y="293370"/>
                      <a:pt x="400050" y="302260"/>
                      <a:pt x="355600" y="308610"/>
                    </a:cubicBezTo>
                    <a:cubicBezTo>
                      <a:pt x="304800" y="316230"/>
                      <a:pt x="236220" y="309880"/>
                      <a:pt x="189230" y="308610"/>
                    </a:cubicBezTo>
                    <a:cubicBezTo>
                      <a:pt x="154940" y="307340"/>
                      <a:pt x="129540" y="311150"/>
                      <a:pt x="101600" y="303530"/>
                    </a:cubicBezTo>
                    <a:cubicBezTo>
                      <a:pt x="71120" y="295910"/>
                      <a:pt x="22860" y="284480"/>
                      <a:pt x="13970" y="257810"/>
                    </a:cubicBezTo>
                    <a:cubicBezTo>
                      <a:pt x="0" y="219710"/>
                      <a:pt x="59690" y="93980"/>
                      <a:pt x="95250" y="69850"/>
                    </a:cubicBezTo>
                    <a:cubicBezTo>
                      <a:pt x="118110" y="54610"/>
                      <a:pt x="146050" y="73660"/>
                      <a:pt x="173990" y="67310"/>
                    </a:cubicBezTo>
                    <a:cubicBezTo>
                      <a:pt x="209550" y="59690"/>
                      <a:pt x="242570" y="25400"/>
                      <a:pt x="292100" y="15240"/>
                    </a:cubicBezTo>
                    <a:cubicBezTo>
                      <a:pt x="369570" y="0"/>
                      <a:pt x="549910" y="8890"/>
                      <a:pt x="598170" y="26670"/>
                    </a:cubicBezTo>
                    <a:cubicBezTo>
                      <a:pt x="615950" y="33020"/>
                      <a:pt x="621030" y="40640"/>
                      <a:pt x="629920" y="50800"/>
                    </a:cubicBezTo>
                    <a:cubicBezTo>
                      <a:pt x="637540" y="60960"/>
                      <a:pt x="643890" y="73660"/>
                      <a:pt x="646430" y="86360"/>
                    </a:cubicBezTo>
                    <a:cubicBezTo>
                      <a:pt x="648970" y="99060"/>
                      <a:pt x="647700" y="114300"/>
                      <a:pt x="643890" y="127000"/>
                    </a:cubicBezTo>
                    <a:cubicBezTo>
                      <a:pt x="641350" y="139700"/>
                      <a:pt x="633730" y="152400"/>
                      <a:pt x="624840" y="161290"/>
                    </a:cubicBezTo>
                    <a:cubicBezTo>
                      <a:pt x="614680" y="170180"/>
                      <a:pt x="601980" y="180340"/>
                      <a:pt x="590550" y="181610"/>
                    </a:cubicBezTo>
                    <a:cubicBezTo>
                      <a:pt x="579120" y="184150"/>
                      <a:pt x="570230" y="171450"/>
                      <a:pt x="554990" y="171450"/>
                    </a:cubicBezTo>
                    <a:cubicBezTo>
                      <a:pt x="527050" y="173990"/>
                      <a:pt x="487680" y="213360"/>
                      <a:pt x="438150" y="223520"/>
                    </a:cubicBezTo>
                    <a:cubicBezTo>
                      <a:pt x="360680" y="238760"/>
                      <a:pt x="177800" y="231140"/>
                      <a:pt x="130810" y="212090"/>
                    </a:cubicBezTo>
                    <a:cubicBezTo>
                      <a:pt x="114300" y="205740"/>
                      <a:pt x="109220" y="198120"/>
                      <a:pt x="101600" y="186690"/>
                    </a:cubicBezTo>
                    <a:cubicBezTo>
                      <a:pt x="93980" y="172720"/>
                      <a:pt x="87630" y="147320"/>
                      <a:pt x="87630" y="130810"/>
                    </a:cubicBezTo>
                    <a:cubicBezTo>
                      <a:pt x="88900" y="118110"/>
                      <a:pt x="93980" y="105410"/>
                      <a:pt x="101600" y="95250"/>
                    </a:cubicBezTo>
                    <a:cubicBezTo>
                      <a:pt x="111760" y="81280"/>
                      <a:pt x="123190" y="69850"/>
                      <a:pt x="148590" y="62230"/>
                    </a:cubicBezTo>
                    <a:cubicBezTo>
                      <a:pt x="232410" y="36830"/>
                      <a:pt x="628650" y="46990"/>
                      <a:pt x="715010" y="62230"/>
                    </a:cubicBezTo>
                    <a:cubicBezTo>
                      <a:pt x="742950" y="67310"/>
                      <a:pt x="754380" y="71120"/>
                      <a:pt x="767080" y="82550"/>
                    </a:cubicBezTo>
                    <a:cubicBezTo>
                      <a:pt x="779780" y="93980"/>
                      <a:pt x="791210" y="114300"/>
                      <a:pt x="792480" y="130810"/>
                    </a:cubicBezTo>
                    <a:cubicBezTo>
                      <a:pt x="795020" y="148590"/>
                      <a:pt x="791210" y="171450"/>
                      <a:pt x="779780" y="185420"/>
                    </a:cubicBezTo>
                    <a:cubicBezTo>
                      <a:pt x="767080" y="201930"/>
                      <a:pt x="715010" y="218440"/>
                      <a:pt x="715010" y="218440"/>
                    </a:cubicBezTo>
                  </a:path>
                </a:pathLst>
              </a:custGeom>
              <a:solidFill>
                <a:srgbClr val="F7DE53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326360" y="2400300"/>
              <a:ext cx="640080" cy="387350"/>
              <a:chOff x="0" y="0"/>
              <a:chExt cx="640080" cy="38735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46990" y="48260"/>
                <a:ext cx="544830" cy="300990"/>
              </a:xfrm>
              <a:custGeom>
                <a:avLst/>
                <a:gdLst/>
                <a:ahLst/>
                <a:cxnLst/>
                <a:rect l="l" t="t" r="r" b="b"/>
                <a:pathLst>
                  <a:path w="544830" h="300990">
                    <a:moveTo>
                      <a:pt x="402590" y="288290"/>
                    </a:moveTo>
                    <a:cubicBezTo>
                      <a:pt x="114300" y="276860"/>
                      <a:pt x="101600" y="267970"/>
                      <a:pt x="92710" y="254000"/>
                    </a:cubicBezTo>
                    <a:cubicBezTo>
                      <a:pt x="82550" y="236220"/>
                      <a:pt x="76200" y="203200"/>
                      <a:pt x="83820" y="184150"/>
                    </a:cubicBezTo>
                    <a:cubicBezTo>
                      <a:pt x="91440" y="163830"/>
                      <a:pt x="109220" y="147320"/>
                      <a:pt x="137160" y="137160"/>
                    </a:cubicBezTo>
                    <a:cubicBezTo>
                      <a:pt x="189230" y="116840"/>
                      <a:pt x="355600" y="146050"/>
                      <a:pt x="397510" y="129540"/>
                    </a:cubicBezTo>
                    <a:cubicBezTo>
                      <a:pt x="414020" y="123190"/>
                      <a:pt x="415290" y="110490"/>
                      <a:pt x="426720" y="105410"/>
                    </a:cubicBezTo>
                    <a:cubicBezTo>
                      <a:pt x="441960" y="99060"/>
                      <a:pt x="466090" y="93980"/>
                      <a:pt x="483870" y="100330"/>
                    </a:cubicBezTo>
                    <a:cubicBezTo>
                      <a:pt x="504190" y="106680"/>
                      <a:pt x="529590" y="130810"/>
                      <a:pt x="538480" y="151130"/>
                    </a:cubicBezTo>
                    <a:cubicBezTo>
                      <a:pt x="544830" y="167640"/>
                      <a:pt x="539750" y="194310"/>
                      <a:pt x="535940" y="207010"/>
                    </a:cubicBezTo>
                    <a:cubicBezTo>
                      <a:pt x="534670" y="214630"/>
                      <a:pt x="533400" y="219710"/>
                      <a:pt x="527050" y="224790"/>
                    </a:cubicBezTo>
                    <a:cubicBezTo>
                      <a:pt x="510540" y="236220"/>
                      <a:pt x="466090" y="241300"/>
                      <a:pt x="422910" y="246380"/>
                    </a:cubicBezTo>
                    <a:cubicBezTo>
                      <a:pt x="353060" y="255270"/>
                      <a:pt x="213360" y="261620"/>
                      <a:pt x="144780" y="251460"/>
                    </a:cubicBezTo>
                    <a:cubicBezTo>
                      <a:pt x="102870" y="245110"/>
                      <a:pt x="71120" y="237490"/>
                      <a:pt x="46990" y="218440"/>
                    </a:cubicBezTo>
                    <a:cubicBezTo>
                      <a:pt x="26670" y="203200"/>
                      <a:pt x="7620" y="176530"/>
                      <a:pt x="3810" y="156210"/>
                    </a:cubicBezTo>
                    <a:cubicBezTo>
                      <a:pt x="0" y="137160"/>
                      <a:pt x="8890" y="113030"/>
                      <a:pt x="17780" y="99060"/>
                    </a:cubicBezTo>
                    <a:cubicBezTo>
                      <a:pt x="25400" y="86360"/>
                      <a:pt x="31750" y="81280"/>
                      <a:pt x="46990" y="72390"/>
                    </a:cubicBezTo>
                    <a:cubicBezTo>
                      <a:pt x="87630" y="50800"/>
                      <a:pt x="226060" y="16510"/>
                      <a:pt x="283210" y="6350"/>
                    </a:cubicBezTo>
                    <a:cubicBezTo>
                      <a:pt x="314960" y="1270"/>
                      <a:pt x="335280" y="0"/>
                      <a:pt x="358140" y="2540"/>
                    </a:cubicBezTo>
                    <a:cubicBezTo>
                      <a:pt x="377190" y="5080"/>
                      <a:pt x="394970" y="7620"/>
                      <a:pt x="408940" y="17780"/>
                    </a:cubicBezTo>
                    <a:cubicBezTo>
                      <a:pt x="422910" y="26670"/>
                      <a:pt x="436880" y="43180"/>
                      <a:pt x="441960" y="60960"/>
                    </a:cubicBezTo>
                    <a:cubicBezTo>
                      <a:pt x="447040" y="81280"/>
                      <a:pt x="440690" y="119380"/>
                      <a:pt x="427990" y="138430"/>
                    </a:cubicBezTo>
                    <a:cubicBezTo>
                      <a:pt x="417830" y="153670"/>
                      <a:pt x="400050" y="163830"/>
                      <a:pt x="383540" y="167640"/>
                    </a:cubicBezTo>
                    <a:cubicBezTo>
                      <a:pt x="367030" y="172720"/>
                      <a:pt x="345440" y="172720"/>
                      <a:pt x="330200" y="165100"/>
                    </a:cubicBezTo>
                    <a:cubicBezTo>
                      <a:pt x="309880" y="154940"/>
                      <a:pt x="285750" y="125730"/>
                      <a:pt x="279400" y="104140"/>
                    </a:cubicBezTo>
                    <a:cubicBezTo>
                      <a:pt x="274320" y="87630"/>
                      <a:pt x="278130" y="66040"/>
                      <a:pt x="285750" y="50800"/>
                    </a:cubicBezTo>
                    <a:cubicBezTo>
                      <a:pt x="292100" y="35560"/>
                      <a:pt x="306070" y="19050"/>
                      <a:pt x="322580" y="12700"/>
                    </a:cubicBezTo>
                    <a:cubicBezTo>
                      <a:pt x="342900" y="3810"/>
                      <a:pt x="381000" y="1270"/>
                      <a:pt x="401320" y="12700"/>
                    </a:cubicBezTo>
                    <a:cubicBezTo>
                      <a:pt x="421640" y="24130"/>
                      <a:pt x="441960" y="57150"/>
                      <a:pt x="445770" y="78740"/>
                    </a:cubicBezTo>
                    <a:cubicBezTo>
                      <a:pt x="448310" y="96520"/>
                      <a:pt x="441960" y="116840"/>
                      <a:pt x="433070" y="130810"/>
                    </a:cubicBezTo>
                    <a:cubicBezTo>
                      <a:pt x="424180" y="144780"/>
                      <a:pt x="410210" y="158750"/>
                      <a:pt x="392430" y="165100"/>
                    </a:cubicBezTo>
                    <a:cubicBezTo>
                      <a:pt x="365760" y="173990"/>
                      <a:pt x="321310" y="152400"/>
                      <a:pt x="285750" y="158750"/>
                    </a:cubicBezTo>
                    <a:cubicBezTo>
                      <a:pt x="247650" y="166370"/>
                      <a:pt x="209550" y="200660"/>
                      <a:pt x="173990" y="212090"/>
                    </a:cubicBezTo>
                    <a:cubicBezTo>
                      <a:pt x="143510" y="222250"/>
                      <a:pt x="111760" y="231140"/>
                      <a:pt x="86360" y="228600"/>
                    </a:cubicBezTo>
                    <a:cubicBezTo>
                      <a:pt x="64770" y="226060"/>
                      <a:pt x="44450" y="219710"/>
                      <a:pt x="30480" y="207010"/>
                    </a:cubicBezTo>
                    <a:cubicBezTo>
                      <a:pt x="17780" y="195580"/>
                      <a:pt x="5080" y="175260"/>
                      <a:pt x="3810" y="156210"/>
                    </a:cubicBezTo>
                    <a:cubicBezTo>
                      <a:pt x="2540" y="133350"/>
                      <a:pt x="15240" y="99060"/>
                      <a:pt x="30480" y="83820"/>
                    </a:cubicBezTo>
                    <a:cubicBezTo>
                      <a:pt x="44450" y="69850"/>
                      <a:pt x="67310" y="62230"/>
                      <a:pt x="86360" y="63500"/>
                    </a:cubicBezTo>
                    <a:cubicBezTo>
                      <a:pt x="105410" y="63500"/>
                      <a:pt x="115570" y="81280"/>
                      <a:pt x="144780" y="87630"/>
                    </a:cubicBezTo>
                    <a:cubicBezTo>
                      <a:pt x="209550" y="101600"/>
                      <a:pt x="478790" y="83820"/>
                      <a:pt x="481330" y="97790"/>
                    </a:cubicBezTo>
                    <a:cubicBezTo>
                      <a:pt x="481330" y="105410"/>
                      <a:pt x="400050" y="133350"/>
                      <a:pt x="397510" y="129540"/>
                    </a:cubicBezTo>
                    <a:cubicBezTo>
                      <a:pt x="396240" y="127000"/>
                      <a:pt x="415290" y="110490"/>
                      <a:pt x="426720" y="105410"/>
                    </a:cubicBezTo>
                    <a:cubicBezTo>
                      <a:pt x="441960" y="99060"/>
                      <a:pt x="467360" y="95250"/>
                      <a:pt x="483870" y="100330"/>
                    </a:cubicBezTo>
                    <a:cubicBezTo>
                      <a:pt x="500380" y="104140"/>
                      <a:pt x="519430" y="118110"/>
                      <a:pt x="529590" y="133350"/>
                    </a:cubicBezTo>
                    <a:cubicBezTo>
                      <a:pt x="539750" y="148590"/>
                      <a:pt x="542290" y="172720"/>
                      <a:pt x="541020" y="189230"/>
                    </a:cubicBezTo>
                    <a:cubicBezTo>
                      <a:pt x="539750" y="201930"/>
                      <a:pt x="535940" y="213360"/>
                      <a:pt x="527050" y="224790"/>
                    </a:cubicBezTo>
                    <a:cubicBezTo>
                      <a:pt x="510540" y="242570"/>
                      <a:pt x="478790" y="265430"/>
                      <a:pt x="439420" y="276860"/>
                    </a:cubicBezTo>
                    <a:cubicBezTo>
                      <a:pt x="370840" y="297180"/>
                      <a:pt x="191770" y="300990"/>
                      <a:pt x="137160" y="284480"/>
                    </a:cubicBezTo>
                    <a:cubicBezTo>
                      <a:pt x="114300" y="276860"/>
                      <a:pt x="101600" y="267970"/>
                      <a:pt x="92710" y="254000"/>
                    </a:cubicBezTo>
                    <a:cubicBezTo>
                      <a:pt x="82550" y="236220"/>
                      <a:pt x="76200" y="203200"/>
                      <a:pt x="83820" y="184150"/>
                    </a:cubicBezTo>
                    <a:cubicBezTo>
                      <a:pt x="91440" y="163830"/>
                      <a:pt x="109220" y="147320"/>
                      <a:pt x="137160" y="137160"/>
                    </a:cubicBezTo>
                    <a:cubicBezTo>
                      <a:pt x="191770" y="115570"/>
                      <a:pt x="368300" y="119380"/>
                      <a:pt x="421640" y="135890"/>
                    </a:cubicBezTo>
                    <a:cubicBezTo>
                      <a:pt x="444500" y="142240"/>
                      <a:pt x="457200" y="152400"/>
                      <a:pt x="466090" y="166370"/>
                    </a:cubicBezTo>
                    <a:cubicBezTo>
                      <a:pt x="476250" y="180340"/>
                      <a:pt x="481330" y="203200"/>
                      <a:pt x="480060" y="219710"/>
                    </a:cubicBezTo>
                    <a:cubicBezTo>
                      <a:pt x="477520" y="237490"/>
                      <a:pt x="467360" y="257810"/>
                      <a:pt x="454660" y="267970"/>
                    </a:cubicBezTo>
                    <a:cubicBezTo>
                      <a:pt x="440690" y="279400"/>
                      <a:pt x="402590" y="288290"/>
                      <a:pt x="402590" y="288290"/>
                    </a:cubicBezTo>
                  </a:path>
                </a:pathLst>
              </a:custGeom>
              <a:solidFill>
                <a:srgbClr val="FFF7DE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3579560" y="5105498"/>
            <a:ext cx="3604492" cy="2253948"/>
            <a:chOff x="0" y="0"/>
            <a:chExt cx="4805990" cy="300526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05990" cy="3005265"/>
            </a:xfrm>
            <a:custGeom>
              <a:avLst/>
              <a:gdLst/>
              <a:ahLst/>
              <a:cxnLst/>
              <a:rect l="l" t="t" r="r" b="b"/>
              <a:pathLst>
                <a:path w="4805990" h="3005265">
                  <a:moveTo>
                    <a:pt x="0" y="0"/>
                  </a:moveTo>
                  <a:lnTo>
                    <a:pt x="4805990" y="0"/>
                  </a:lnTo>
                  <a:lnTo>
                    <a:pt x="4805990" y="3005265"/>
                  </a:lnTo>
                  <a:lnTo>
                    <a:pt x="0" y="3005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2236481" y="1678337"/>
              <a:ext cx="425450" cy="303530"/>
              <a:chOff x="0" y="0"/>
              <a:chExt cx="425450" cy="30353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50800" y="49530"/>
                <a:ext cx="327660" cy="204470"/>
              </a:xfrm>
              <a:custGeom>
                <a:avLst/>
                <a:gdLst/>
                <a:ahLst/>
                <a:cxnLst/>
                <a:rect l="l" t="t" r="r" b="b"/>
                <a:pathLst>
                  <a:path w="327660" h="204470">
                    <a:moveTo>
                      <a:pt x="53340" y="52070"/>
                    </a:moveTo>
                    <a:cubicBezTo>
                      <a:pt x="264160" y="2540"/>
                      <a:pt x="278130" y="6350"/>
                      <a:pt x="290830" y="17780"/>
                    </a:cubicBezTo>
                    <a:cubicBezTo>
                      <a:pt x="307340" y="30480"/>
                      <a:pt x="323850" y="63500"/>
                      <a:pt x="323850" y="85090"/>
                    </a:cubicBezTo>
                    <a:cubicBezTo>
                      <a:pt x="325120" y="101600"/>
                      <a:pt x="316230" y="120650"/>
                      <a:pt x="306070" y="133350"/>
                    </a:cubicBezTo>
                    <a:cubicBezTo>
                      <a:pt x="295910" y="144780"/>
                      <a:pt x="279400" y="157480"/>
                      <a:pt x="262890" y="160020"/>
                    </a:cubicBezTo>
                    <a:cubicBezTo>
                      <a:pt x="242570" y="163830"/>
                      <a:pt x="207010" y="156210"/>
                      <a:pt x="190500" y="140970"/>
                    </a:cubicBezTo>
                    <a:cubicBezTo>
                      <a:pt x="173990" y="127000"/>
                      <a:pt x="161290" y="92710"/>
                      <a:pt x="165100" y="71120"/>
                    </a:cubicBezTo>
                    <a:cubicBezTo>
                      <a:pt x="167640" y="48260"/>
                      <a:pt x="189230" y="19050"/>
                      <a:pt x="209550" y="10160"/>
                    </a:cubicBezTo>
                    <a:cubicBezTo>
                      <a:pt x="228600" y="0"/>
                      <a:pt x="265430" y="3810"/>
                      <a:pt x="284480" y="12700"/>
                    </a:cubicBezTo>
                    <a:cubicBezTo>
                      <a:pt x="299720" y="20320"/>
                      <a:pt x="311150" y="35560"/>
                      <a:pt x="317500" y="50800"/>
                    </a:cubicBezTo>
                    <a:cubicBezTo>
                      <a:pt x="323850" y="66040"/>
                      <a:pt x="327660" y="86360"/>
                      <a:pt x="321310" y="101600"/>
                    </a:cubicBezTo>
                    <a:cubicBezTo>
                      <a:pt x="314960" y="121920"/>
                      <a:pt x="289560" y="149860"/>
                      <a:pt x="270510" y="157480"/>
                    </a:cubicBezTo>
                    <a:cubicBezTo>
                      <a:pt x="255270" y="163830"/>
                      <a:pt x="241300" y="151130"/>
                      <a:pt x="220980" y="154940"/>
                    </a:cubicBezTo>
                    <a:cubicBezTo>
                      <a:pt x="186690" y="160020"/>
                      <a:pt x="115570" y="200660"/>
                      <a:pt x="83820" y="203200"/>
                    </a:cubicBezTo>
                    <a:cubicBezTo>
                      <a:pt x="68580" y="204470"/>
                      <a:pt x="58420" y="201930"/>
                      <a:pt x="48260" y="196850"/>
                    </a:cubicBezTo>
                    <a:cubicBezTo>
                      <a:pt x="36830" y="193040"/>
                      <a:pt x="25400" y="185420"/>
                      <a:pt x="17780" y="175260"/>
                    </a:cubicBezTo>
                    <a:cubicBezTo>
                      <a:pt x="8890" y="162560"/>
                      <a:pt x="1270" y="138430"/>
                      <a:pt x="0" y="123190"/>
                    </a:cubicBezTo>
                    <a:cubicBezTo>
                      <a:pt x="0" y="109220"/>
                      <a:pt x="3810" y="97790"/>
                      <a:pt x="11430" y="86360"/>
                    </a:cubicBezTo>
                    <a:cubicBezTo>
                      <a:pt x="19050" y="73660"/>
                      <a:pt x="53340" y="52070"/>
                      <a:pt x="53340" y="52070"/>
                    </a:cubicBezTo>
                  </a:path>
                </a:pathLst>
              </a:custGeom>
              <a:solidFill>
                <a:srgbClr val="E9BC6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311411" y="1697387"/>
              <a:ext cx="365760" cy="299720"/>
              <a:chOff x="0" y="0"/>
              <a:chExt cx="365760" cy="29972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43180" y="48260"/>
                <a:ext cx="275590" cy="205740"/>
              </a:xfrm>
              <a:custGeom>
                <a:avLst/>
                <a:gdLst/>
                <a:ahLst/>
                <a:cxnLst/>
                <a:rect l="l" t="t" r="r" b="b"/>
                <a:pathLst>
                  <a:path w="275590" h="205740">
                    <a:moveTo>
                      <a:pt x="62230" y="49530"/>
                    </a:moveTo>
                    <a:cubicBezTo>
                      <a:pt x="208280" y="1270"/>
                      <a:pt x="223520" y="6350"/>
                      <a:pt x="237490" y="15240"/>
                    </a:cubicBezTo>
                    <a:cubicBezTo>
                      <a:pt x="250190" y="24130"/>
                      <a:pt x="262890" y="39370"/>
                      <a:pt x="267970" y="54610"/>
                    </a:cubicBezTo>
                    <a:cubicBezTo>
                      <a:pt x="274320" y="69850"/>
                      <a:pt x="274320" y="90170"/>
                      <a:pt x="270510" y="105410"/>
                    </a:cubicBezTo>
                    <a:cubicBezTo>
                      <a:pt x="265430" y="120650"/>
                      <a:pt x="252730" y="137160"/>
                      <a:pt x="240030" y="146050"/>
                    </a:cubicBezTo>
                    <a:cubicBezTo>
                      <a:pt x="227330" y="154940"/>
                      <a:pt x="208280" y="161290"/>
                      <a:pt x="191770" y="161290"/>
                    </a:cubicBezTo>
                    <a:cubicBezTo>
                      <a:pt x="176530" y="160020"/>
                      <a:pt x="157480" y="153670"/>
                      <a:pt x="144780" y="143510"/>
                    </a:cubicBezTo>
                    <a:cubicBezTo>
                      <a:pt x="132080" y="133350"/>
                      <a:pt x="120650" y="118110"/>
                      <a:pt x="116840" y="100330"/>
                    </a:cubicBezTo>
                    <a:cubicBezTo>
                      <a:pt x="114300" y="80010"/>
                      <a:pt x="120650" y="44450"/>
                      <a:pt x="135890" y="29210"/>
                    </a:cubicBezTo>
                    <a:cubicBezTo>
                      <a:pt x="149860" y="12700"/>
                      <a:pt x="182880" y="0"/>
                      <a:pt x="204470" y="3810"/>
                    </a:cubicBezTo>
                    <a:cubicBezTo>
                      <a:pt x="226060" y="6350"/>
                      <a:pt x="255270" y="29210"/>
                      <a:pt x="265430" y="46990"/>
                    </a:cubicBezTo>
                    <a:cubicBezTo>
                      <a:pt x="274320" y="60960"/>
                      <a:pt x="275590" y="81280"/>
                      <a:pt x="271780" y="96520"/>
                    </a:cubicBezTo>
                    <a:cubicBezTo>
                      <a:pt x="269240" y="113030"/>
                      <a:pt x="261620" y="127000"/>
                      <a:pt x="246380" y="140970"/>
                    </a:cubicBezTo>
                    <a:cubicBezTo>
                      <a:pt x="224790" y="161290"/>
                      <a:pt x="173990" y="181610"/>
                      <a:pt x="139700" y="191770"/>
                    </a:cubicBezTo>
                    <a:cubicBezTo>
                      <a:pt x="113030" y="199390"/>
                      <a:pt x="83820" y="205740"/>
                      <a:pt x="62230" y="200660"/>
                    </a:cubicBezTo>
                    <a:cubicBezTo>
                      <a:pt x="44450" y="196850"/>
                      <a:pt x="26670" y="185420"/>
                      <a:pt x="16510" y="170180"/>
                    </a:cubicBezTo>
                    <a:cubicBezTo>
                      <a:pt x="6350" y="152400"/>
                      <a:pt x="0" y="118110"/>
                      <a:pt x="7620" y="97790"/>
                    </a:cubicBezTo>
                    <a:cubicBezTo>
                      <a:pt x="15240" y="78740"/>
                      <a:pt x="62230" y="49530"/>
                      <a:pt x="62230" y="49530"/>
                    </a:cubicBezTo>
                  </a:path>
                </a:pathLst>
              </a:custGeom>
              <a:solidFill>
                <a:srgbClr val="E9BC6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4" name="Freeform 24"/>
          <p:cNvSpPr/>
          <p:nvPr/>
        </p:nvSpPr>
        <p:spPr>
          <a:xfrm>
            <a:off x="11651015" y="6872942"/>
            <a:ext cx="5144813" cy="2987207"/>
          </a:xfrm>
          <a:custGeom>
            <a:avLst/>
            <a:gdLst/>
            <a:ahLst/>
            <a:cxnLst/>
            <a:rect l="l" t="t" r="r" b="b"/>
            <a:pathLst>
              <a:path w="5144813" h="2987207">
                <a:moveTo>
                  <a:pt x="0" y="0"/>
                </a:moveTo>
                <a:lnTo>
                  <a:pt x="5144813" y="0"/>
                </a:lnTo>
                <a:lnTo>
                  <a:pt x="5144813" y="2987207"/>
                </a:lnTo>
                <a:lnTo>
                  <a:pt x="0" y="29872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14206181" y="7115996"/>
            <a:ext cx="268605" cy="238125"/>
            <a:chOff x="0" y="0"/>
            <a:chExt cx="358140" cy="317500"/>
          </a:xfrm>
        </p:grpSpPr>
        <p:sp>
          <p:nvSpPr>
            <p:cNvPr id="26" name="Freeform 26"/>
            <p:cNvSpPr/>
            <p:nvPr/>
          </p:nvSpPr>
          <p:spPr>
            <a:xfrm>
              <a:off x="45720" y="44450"/>
              <a:ext cx="262890" cy="227330"/>
            </a:xfrm>
            <a:custGeom>
              <a:avLst/>
              <a:gdLst/>
              <a:ahLst/>
              <a:cxnLst/>
              <a:rect l="l" t="t" r="r" b="b"/>
              <a:pathLst>
                <a:path w="262890" h="227330">
                  <a:moveTo>
                    <a:pt x="226060" y="142240"/>
                  </a:moveTo>
                  <a:cubicBezTo>
                    <a:pt x="81280" y="227330"/>
                    <a:pt x="66040" y="226060"/>
                    <a:pt x="52070" y="218440"/>
                  </a:cubicBezTo>
                  <a:cubicBezTo>
                    <a:pt x="33020" y="209550"/>
                    <a:pt x="11430" y="182880"/>
                    <a:pt x="5080" y="163830"/>
                  </a:cubicBezTo>
                  <a:cubicBezTo>
                    <a:pt x="0" y="147320"/>
                    <a:pt x="3810" y="128270"/>
                    <a:pt x="11430" y="114300"/>
                  </a:cubicBezTo>
                  <a:cubicBezTo>
                    <a:pt x="17780" y="100330"/>
                    <a:pt x="29210" y="85090"/>
                    <a:pt x="44450" y="78740"/>
                  </a:cubicBezTo>
                  <a:cubicBezTo>
                    <a:pt x="63500" y="71120"/>
                    <a:pt x="99060" y="69850"/>
                    <a:pt x="116840" y="80010"/>
                  </a:cubicBezTo>
                  <a:cubicBezTo>
                    <a:pt x="135890" y="90170"/>
                    <a:pt x="154940" y="118110"/>
                    <a:pt x="157480" y="139700"/>
                  </a:cubicBezTo>
                  <a:cubicBezTo>
                    <a:pt x="160020" y="161290"/>
                    <a:pt x="146050" y="193040"/>
                    <a:pt x="129540" y="207010"/>
                  </a:cubicBezTo>
                  <a:cubicBezTo>
                    <a:pt x="114300" y="219710"/>
                    <a:pt x="80010" y="227330"/>
                    <a:pt x="59690" y="220980"/>
                  </a:cubicBezTo>
                  <a:cubicBezTo>
                    <a:pt x="39370" y="215900"/>
                    <a:pt x="15240" y="190500"/>
                    <a:pt x="7620" y="171450"/>
                  </a:cubicBezTo>
                  <a:cubicBezTo>
                    <a:pt x="1270" y="156210"/>
                    <a:pt x="2540" y="137160"/>
                    <a:pt x="7620" y="121920"/>
                  </a:cubicBezTo>
                  <a:cubicBezTo>
                    <a:pt x="12700" y="107950"/>
                    <a:pt x="22860" y="96520"/>
                    <a:pt x="38100" y="82550"/>
                  </a:cubicBezTo>
                  <a:cubicBezTo>
                    <a:pt x="63500" y="59690"/>
                    <a:pt x="124460" y="15240"/>
                    <a:pt x="158750" y="6350"/>
                  </a:cubicBezTo>
                  <a:cubicBezTo>
                    <a:pt x="179070" y="0"/>
                    <a:pt x="196850" y="1270"/>
                    <a:pt x="212090" y="7620"/>
                  </a:cubicBezTo>
                  <a:cubicBezTo>
                    <a:pt x="228600" y="13970"/>
                    <a:pt x="245110" y="30480"/>
                    <a:pt x="252730" y="44450"/>
                  </a:cubicBezTo>
                  <a:cubicBezTo>
                    <a:pt x="259080" y="54610"/>
                    <a:pt x="262890" y="66040"/>
                    <a:pt x="260350" y="80010"/>
                  </a:cubicBezTo>
                  <a:cubicBezTo>
                    <a:pt x="257810" y="97790"/>
                    <a:pt x="226060" y="142240"/>
                    <a:pt x="226060" y="142240"/>
                  </a:cubicBezTo>
                </a:path>
              </a:pathLst>
            </a:custGeom>
            <a:solidFill>
              <a:srgbClr val="FDB6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823276" y="7218866"/>
            <a:ext cx="254317" cy="204788"/>
            <a:chOff x="0" y="0"/>
            <a:chExt cx="339090" cy="273050"/>
          </a:xfrm>
        </p:grpSpPr>
        <p:sp>
          <p:nvSpPr>
            <p:cNvPr id="28" name="Freeform 28"/>
            <p:cNvSpPr/>
            <p:nvPr/>
          </p:nvSpPr>
          <p:spPr>
            <a:xfrm>
              <a:off x="45720" y="48260"/>
              <a:ext cx="245110" cy="177800"/>
            </a:xfrm>
            <a:custGeom>
              <a:avLst/>
              <a:gdLst/>
              <a:ahLst/>
              <a:cxnLst/>
              <a:rect l="l" t="t" r="r" b="b"/>
              <a:pathLst>
                <a:path w="245110" h="177800">
                  <a:moveTo>
                    <a:pt x="63500" y="21590"/>
                  </a:moveTo>
                  <a:cubicBezTo>
                    <a:pt x="193040" y="6350"/>
                    <a:pt x="208280" y="12700"/>
                    <a:pt x="218440" y="25400"/>
                  </a:cubicBezTo>
                  <a:cubicBezTo>
                    <a:pt x="232410" y="39370"/>
                    <a:pt x="245110" y="72390"/>
                    <a:pt x="241300" y="93980"/>
                  </a:cubicBezTo>
                  <a:cubicBezTo>
                    <a:pt x="236220" y="115570"/>
                    <a:pt x="214630" y="142240"/>
                    <a:pt x="195580" y="151130"/>
                  </a:cubicBezTo>
                  <a:cubicBezTo>
                    <a:pt x="176530" y="160020"/>
                    <a:pt x="140970" y="154940"/>
                    <a:pt x="123190" y="146050"/>
                  </a:cubicBezTo>
                  <a:cubicBezTo>
                    <a:pt x="109220" y="138430"/>
                    <a:pt x="97790" y="121920"/>
                    <a:pt x="92710" y="106680"/>
                  </a:cubicBezTo>
                  <a:cubicBezTo>
                    <a:pt x="86360" y="92710"/>
                    <a:pt x="83820" y="73660"/>
                    <a:pt x="90170" y="57150"/>
                  </a:cubicBezTo>
                  <a:cubicBezTo>
                    <a:pt x="97790" y="39370"/>
                    <a:pt x="120650" y="12700"/>
                    <a:pt x="140970" y="6350"/>
                  </a:cubicBezTo>
                  <a:cubicBezTo>
                    <a:pt x="161290" y="0"/>
                    <a:pt x="195580" y="6350"/>
                    <a:pt x="212090" y="19050"/>
                  </a:cubicBezTo>
                  <a:cubicBezTo>
                    <a:pt x="229870" y="33020"/>
                    <a:pt x="241300" y="66040"/>
                    <a:pt x="241300" y="85090"/>
                  </a:cubicBezTo>
                  <a:cubicBezTo>
                    <a:pt x="241300" y="101600"/>
                    <a:pt x="232410" y="119380"/>
                    <a:pt x="222250" y="130810"/>
                  </a:cubicBezTo>
                  <a:cubicBezTo>
                    <a:pt x="212090" y="143510"/>
                    <a:pt x="198120" y="149860"/>
                    <a:pt x="180340" y="156210"/>
                  </a:cubicBezTo>
                  <a:cubicBezTo>
                    <a:pt x="153670" y="165100"/>
                    <a:pt x="102870" y="177800"/>
                    <a:pt x="74930" y="173990"/>
                  </a:cubicBezTo>
                  <a:cubicBezTo>
                    <a:pt x="54610" y="171450"/>
                    <a:pt x="36830" y="162560"/>
                    <a:pt x="25400" y="152400"/>
                  </a:cubicBezTo>
                  <a:cubicBezTo>
                    <a:pt x="15240" y="143510"/>
                    <a:pt x="8890" y="133350"/>
                    <a:pt x="5080" y="120650"/>
                  </a:cubicBezTo>
                  <a:cubicBezTo>
                    <a:pt x="1270" y="106680"/>
                    <a:pt x="0" y="82550"/>
                    <a:pt x="7620" y="67310"/>
                  </a:cubicBezTo>
                  <a:cubicBezTo>
                    <a:pt x="16510" y="48260"/>
                    <a:pt x="63500" y="21590"/>
                    <a:pt x="63500" y="21590"/>
                  </a:cubicBezTo>
                </a:path>
              </a:pathLst>
            </a:custGeom>
            <a:solidFill>
              <a:srgbClr val="FDB6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6072128" y="8170414"/>
            <a:ext cx="188595" cy="184785"/>
            <a:chOff x="0" y="0"/>
            <a:chExt cx="251460" cy="246380"/>
          </a:xfrm>
        </p:grpSpPr>
        <p:sp>
          <p:nvSpPr>
            <p:cNvPr id="30" name="Freeform 30"/>
            <p:cNvSpPr/>
            <p:nvPr/>
          </p:nvSpPr>
          <p:spPr>
            <a:xfrm>
              <a:off x="50800" y="49530"/>
              <a:ext cx="148590" cy="151130"/>
            </a:xfrm>
            <a:custGeom>
              <a:avLst/>
              <a:gdLst/>
              <a:ahLst/>
              <a:cxnLst/>
              <a:rect l="l" t="t" r="r" b="b"/>
              <a:pathLst>
                <a:path w="148590" h="151130">
                  <a:moveTo>
                    <a:pt x="148590" y="53340"/>
                  </a:moveTo>
                  <a:cubicBezTo>
                    <a:pt x="129540" y="134620"/>
                    <a:pt x="120650" y="140970"/>
                    <a:pt x="107950" y="146050"/>
                  </a:cubicBezTo>
                  <a:cubicBezTo>
                    <a:pt x="90170" y="151130"/>
                    <a:pt x="53340" y="148590"/>
                    <a:pt x="36830" y="14097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0" y="80010"/>
                  </a:cubicBezTo>
                  <a:cubicBezTo>
                    <a:pt x="1270" y="62230"/>
                    <a:pt x="16510" y="29210"/>
                    <a:pt x="29210" y="16510"/>
                  </a:cubicBezTo>
                  <a:cubicBezTo>
                    <a:pt x="38100" y="6350"/>
                    <a:pt x="49530" y="1270"/>
                    <a:pt x="62230" y="1270"/>
                  </a:cubicBezTo>
                  <a:cubicBezTo>
                    <a:pt x="81280" y="0"/>
                    <a:pt x="130810" y="21590"/>
                    <a:pt x="130810" y="21590"/>
                  </a:cubicBezTo>
                </a:path>
              </a:pathLst>
            </a:custGeom>
            <a:solidFill>
              <a:srgbClr val="597E7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Freeform 31"/>
          <p:cNvSpPr/>
          <p:nvPr/>
        </p:nvSpPr>
        <p:spPr>
          <a:xfrm>
            <a:off x="7449332" y="5898242"/>
            <a:ext cx="2898257" cy="1461204"/>
          </a:xfrm>
          <a:custGeom>
            <a:avLst/>
            <a:gdLst/>
            <a:ahLst/>
            <a:cxnLst/>
            <a:rect l="l" t="t" r="r" b="b"/>
            <a:pathLst>
              <a:path w="2898257" h="1461204">
                <a:moveTo>
                  <a:pt x="0" y="0"/>
                </a:moveTo>
                <a:lnTo>
                  <a:pt x="2898257" y="0"/>
                </a:lnTo>
                <a:lnTo>
                  <a:pt x="2898257" y="1461205"/>
                </a:lnTo>
                <a:lnTo>
                  <a:pt x="0" y="14612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>
            <a:off x="2729922" y="6232472"/>
            <a:ext cx="3805359" cy="2987207"/>
            <a:chOff x="0" y="0"/>
            <a:chExt cx="5073812" cy="398294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073812" cy="3982943"/>
            </a:xfrm>
            <a:custGeom>
              <a:avLst/>
              <a:gdLst/>
              <a:ahLst/>
              <a:cxnLst/>
              <a:rect l="l" t="t" r="r" b="b"/>
              <a:pathLst>
                <a:path w="5073812" h="3982943">
                  <a:moveTo>
                    <a:pt x="0" y="0"/>
                  </a:moveTo>
                  <a:lnTo>
                    <a:pt x="5073812" y="0"/>
                  </a:lnTo>
                  <a:lnTo>
                    <a:pt x="5073812" y="3982943"/>
                  </a:lnTo>
                  <a:lnTo>
                    <a:pt x="0" y="3982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2415680" y="223743"/>
              <a:ext cx="252730" cy="252730"/>
              <a:chOff x="0" y="0"/>
              <a:chExt cx="252730" cy="25273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49530" y="49530"/>
                <a:ext cx="149860" cy="154940"/>
              </a:xfrm>
              <a:custGeom>
                <a:avLst/>
                <a:gdLst/>
                <a:ahLst/>
                <a:cxnLst/>
                <a:rect l="l" t="t" r="r" b="b"/>
                <a:pathLst>
                  <a:path w="149860" h="154940">
                    <a:moveTo>
                      <a:pt x="149860" y="53340"/>
                    </a:moveTo>
                    <a:cubicBezTo>
                      <a:pt x="146050" y="107950"/>
                      <a:pt x="124460" y="135890"/>
                      <a:pt x="107950" y="146050"/>
                    </a:cubicBezTo>
                    <a:cubicBezTo>
                      <a:pt x="96520" y="152400"/>
                      <a:pt x="85090" y="154940"/>
                      <a:pt x="72390" y="152400"/>
                    </a:cubicBezTo>
                    <a:cubicBezTo>
                      <a:pt x="54610" y="148590"/>
                      <a:pt x="22860" y="130810"/>
                      <a:pt x="11430" y="115570"/>
                    </a:cubicBezTo>
                    <a:cubicBezTo>
                      <a:pt x="3810" y="105410"/>
                      <a:pt x="0" y="93980"/>
                      <a:pt x="1270" y="81280"/>
                    </a:cubicBezTo>
                    <a:cubicBezTo>
                      <a:pt x="2540" y="62230"/>
                      <a:pt x="17780" y="29210"/>
                      <a:pt x="30480" y="16510"/>
                    </a:cubicBezTo>
                    <a:cubicBezTo>
                      <a:pt x="39370" y="7620"/>
                      <a:pt x="50800" y="2540"/>
                      <a:pt x="63500" y="1270"/>
                    </a:cubicBezTo>
                    <a:cubicBezTo>
                      <a:pt x="81280" y="0"/>
                      <a:pt x="130810" y="22860"/>
                      <a:pt x="130810" y="22860"/>
                    </a:cubicBezTo>
                  </a:path>
                </a:pathLst>
              </a:custGeom>
              <a:solidFill>
                <a:srgbClr val="639189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6" name="Freeform 36"/>
          <p:cNvSpPr/>
          <p:nvPr/>
        </p:nvSpPr>
        <p:spPr>
          <a:xfrm>
            <a:off x="5370082" y="8646879"/>
            <a:ext cx="1392613" cy="828025"/>
          </a:xfrm>
          <a:custGeom>
            <a:avLst/>
            <a:gdLst/>
            <a:ahLst/>
            <a:cxnLst/>
            <a:rect l="l" t="t" r="r" b="b"/>
            <a:pathLst>
              <a:path w="1392613" h="828025">
                <a:moveTo>
                  <a:pt x="0" y="0"/>
                </a:moveTo>
                <a:lnTo>
                  <a:pt x="1392613" y="0"/>
                </a:lnTo>
                <a:lnTo>
                  <a:pt x="1392613" y="828024"/>
                </a:lnTo>
                <a:lnTo>
                  <a:pt x="0" y="82802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379831" y="8899864"/>
            <a:ext cx="3027805" cy="1007433"/>
          </a:xfrm>
          <a:custGeom>
            <a:avLst/>
            <a:gdLst/>
            <a:ahLst/>
            <a:cxnLst/>
            <a:rect l="l" t="t" r="r" b="b"/>
            <a:pathLst>
              <a:path w="3027805" h="1007433">
                <a:moveTo>
                  <a:pt x="0" y="0"/>
                </a:moveTo>
                <a:lnTo>
                  <a:pt x="3027805" y="0"/>
                </a:lnTo>
                <a:lnTo>
                  <a:pt x="3027805" y="1007434"/>
                </a:lnTo>
                <a:lnTo>
                  <a:pt x="0" y="10074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8" name="Group 38"/>
          <p:cNvGrpSpPr/>
          <p:nvPr/>
        </p:nvGrpSpPr>
        <p:grpSpPr>
          <a:xfrm>
            <a:off x="16867484" y="4609148"/>
            <a:ext cx="760318" cy="186075"/>
            <a:chOff x="0" y="0"/>
            <a:chExt cx="638287" cy="156210"/>
          </a:xfrm>
        </p:grpSpPr>
        <p:sp>
          <p:nvSpPr>
            <p:cNvPr id="39" name="Freeform 39"/>
            <p:cNvSpPr/>
            <p:nvPr/>
          </p:nvSpPr>
          <p:spPr>
            <a:xfrm>
              <a:off x="98577" y="41910"/>
              <a:ext cx="441133" cy="67310"/>
            </a:xfrm>
            <a:custGeom>
              <a:avLst/>
              <a:gdLst/>
              <a:ahLst/>
              <a:cxnLst/>
              <a:rect l="l" t="t" r="r" b="b"/>
              <a:pathLst>
                <a:path w="441133" h="67310">
                  <a:moveTo>
                    <a:pt x="404166" y="46990"/>
                  </a:moveTo>
                  <a:cubicBezTo>
                    <a:pt x="113364" y="49530"/>
                    <a:pt x="64075" y="67310"/>
                    <a:pt x="36967" y="63500"/>
                  </a:cubicBezTo>
                  <a:cubicBezTo>
                    <a:pt x="19716" y="60960"/>
                    <a:pt x="0" y="49530"/>
                    <a:pt x="0" y="43180"/>
                  </a:cubicBezTo>
                  <a:cubicBezTo>
                    <a:pt x="0" y="36830"/>
                    <a:pt x="29573" y="25400"/>
                    <a:pt x="41895" y="25400"/>
                  </a:cubicBezTo>
                  <a:cubicBezTo>
                    <a:pt x="51753" y="24130"/>
                    <a:pt x="66540" y="30480"/>
                    <a:pt x="71469" y="35560"/>
                  </a:cubicBezTo>
                  <a:cubicBezTo>
                    <a:pt x="76397" y="40640"/>
                    <a:pt x="71469" y="53340"/>
                    <a:pt x="64075" y="58420"/>
                  </a:cubicBezTo>
                  <a:cubicBezTo>
                    <a:pt x="56682" y="62230"/>
                    <a:pt x="39431" y="64770"/>
                    <a:pt x="29573" y="62230"/>
                  </a:cubicBezTo>
                  <a:cubicBezTo>
                    <a:pt x="17251" y="60960"/>
                    <a:pt x="2465" y="50800"/>
                    <a:pt x="0" y="44450"/>
                  </a:cubicBezTo>
                  <a:cubicBezTo>
                    <a:pt x="0" y="39370"/>
                    <a:pt x="4929" y="33020"/>
                    <a:pt x="14787" y="29210"/>
                  </a:cubicBezTo>
                  <a:cubicBezTo>
                    <a:pt x="36967" y="19050"/>
                    <a:pt x="105971" y="12700"/>
                    <a:pt x="160188" y="8890"/>
                  </a:cubicBezTo>
                  <a:cubicBezTo>
                    <a:pt x="229192" y="3810"/>
                    <a:pt x="359807" y="0"/>
                    <a:pt x="404166" y="8890"/>
                  </a:cubicBezTo>
                  <a:cubicBezTo>
                    <a:pt x="423882" y="12700"/>
                    <a:pt x="438668" y="19050"/>
                    <a:pt x="438668" y="25400"/>
                  </a:cubicBezTo>
                  <a:cubicBezTo>
                    <a:pt x="441133" y="31750"/>
                    <a:pt x="404166" y="46990"/>
                    <a:pt x="404166" y="46990"/>
                  </a:cubicBezTo>
                </a:path>
              </a:pathLst>
            </a:custGeom>
            <a:solidFill>
              <a:srgbClr val="F7DE5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2517387" y="1923396"/>
            <a:ext cx="13253225" cy="312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359"/>
              </a:lnSpc>
            </a:pPr>
            <a:r>
              <a:rPr lang="en-US" sz="13500" dirty="0">
                <a:solidFill>
                  <a:srgbClr val="67483E"/>
                </a:solidFill>
                <a:latin typeface="Arial Black" panose="020B0A04020102020204" pitchFamily="34" charset="0"/>
                <a:ea typeface="Malgun Gothic" panose="020B0503020000020004" pitchFamily="34" charset="-127"/>
                <a:cs typeface="เอฟซี แคนดี้"/>
                <a:sym typeface="เอฟซี แคนดี้"/>
              </a:rPr>
              <a:t>Thank </a:t>
            </a:r>
          </a:p>
          <a:p>
            <a:pPr algn="ctr">
              <a:lnSpc>
                <a:spcPts val="11359"/>
              </a:lnSpc>
            </a:pPr>
            <a:r>
              <a:rPr lang="en-US" sz="13500" dirty="0">
                <a:solidFill>
                  <a:srgbClr val="67483E"/>
                </a:solidFill>
                <a:latin typeface="Arial Black" panose="020B0A04020102020204" pitchFamily="34" charset="0"/>
                <a:ea typeface="Malgun Gothic" panose="020B0503020000020004" pitchFamily="34" charset="-127"/>
                <a:cs typeface="เอฟซี แคนดี้"/>
                <a:sym typeface="เอฟซี แคนดี้"/>
              </a:rPr>
              <a:t>You</a:t>
            </a:r>
          </a:p>
        </p:txBody>
      </p:sp>
      <p:sp>
        <p:nvSpPr>
          <p:cNvPr id="41" name="Freeform 41"/>
          <p:cNvSpPr/>
          <p:nvPr/>
        </p:nvSpPr>
        <p:spPr>
          <a:xfrm>
            <a:off x="-19050" y="0"/>
            <a:ext cx="4878186" cy="2646772"/>
          </a:xfrm>
          <a:custGeom>
            <a:avLst/>
            <a:gdLst/>
            <a:ahLst/>
            <a:cxnLst/>
            <a:rect l="l" t="t" r="r" b="b"/>
            <a:pathLst>
              <a:path w="4878186" h="2646772">
                <a:moveTo>
                  <a:pt x="0" y="0"/>
                </a:moveTo>
                <a:lnTo>
                  <a:pt x="4878186" y="0"/>
                </a:lnTo>
                <a:lnTo>
                  <a:pt x="4878186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4995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5C010-350C-70EA-28AF-696A02C7C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5DD6DF3-4434-CF42-F0C8-292BBCFAE1F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BD3866B-05D9-09D3-578A-C07A5578575A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20C2DF0-1C62-87E2-11D9-4085285542C0}"/>
              </a:ext>
            </a:extLst>
          </p:cNvPr>
          <p:cNvSpPr/>
          <p:nvPr/>
        </p:nvSpPr>
        <p:spPr>
          <a:xfrm>
            <a:off x="572217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9FBFF0E-D261-2CE5-12CD-E827200C20F6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E3FFCF9-7D35-F8DD-CB64-F6D1BA53AB88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3CA27FBF-D330-380B-2DB5-265BE84E1A35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837A10A-E8E2-F980-2292-A7379E46DA60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8237D452-E15D-F51D-8714-4D12ABE2B2D3}"/>
              </a:ext>
            </a:extLst>
          </p:cNvPr>
          <p:cNvSpPr/>
          <p:nvPr/>
        </p:nvSpPr>
        <p:spPr>
          <a:xfrm>
            <a:off x="15541918" y="8180463"/>
            <a:ext cx="2746082" cy="2155674"/>
          </a:xfrm>
          <a:custGeom>
            <a:avLst/>
            <a:gdLst/>
            <a:ahLst/>
            <a:cxnLst/>
            <a:rect l="l" t="t" r="r" b="b"/>
            <a:pathLst>
              <a:path w="2746082" h="2155674">
                <a:moveTo>
                  <a:pt x="0" y="0"/>
                </a:moveTo>
                <a:lnTo>
                  <a:pt x="2746082" y="0"/>
                </a:lnTo>
                <a:lnTo>
                  <a:pt x="2746082" y="2155674"/>
                </a:lnTo>
                <a:lnTo>
                  <a:pt x="0" y="215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0AECA6C-26B2-699A-4B83-07AD018825F9}"/>
              </a:ext>
            </a:extLst>
          </p:cNvPr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EDF62B5-9E1A-CF69-4554-2235C7ABC4F3}"/>
                </a:ext>
              </a:extLst>
            </p:cNvPr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1CA69EF9-E715-90B2-4525-C27E9FE5864D}"/>
              </a:ext>
            </a:extLst>
          </p:cNvPr>
          <p:cNvSpPr/>
          <p:nvPr/>
        </p:nvSpPr>
        <p:spPr>
          <a:xfrm>
            <a:off x="14129733" y="8846770"/>
            <a:ext cx="2422250" cy="1440230"/>
          </a:xfrm>
          <a:custGeom>
            <a:avLst/>
            <a:gdLst/>
            <a:ahLst/>
            <a:cxnLst/>
            <a:rect l="l" t="t" r="r" b="b"/>
            <a:pathLst>
              <a:path w="2422250" h="1440230">
                <a:moveTo>
                  <a:pt x="0" y="0"/>
                </a:moveTo>
                <a:lnTo>
                  <a:pt x="2422250" y="0"/>
                </a:lnTo>
                <a:lnTo>
                  <a:pt x="2422250" y="1440230"/>
                </a:lnTo>
                <a:lnTo>
                  <a:pt x="0" y="1440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7CDB20E7-5069-4CD5-7408-151BD4A45DC0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804D354-2A13-5B77-EAF2-221D08BE12B4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1190F372-C2F9-D1DC-EC2B-B94748001153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10D3E8FC-911E-CE63-1AE4-86B513E39607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80A33AC7-03F7-E7B4-CC35-C24EC610CAD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BDD7F537-7A5A-A577-958A-FA007436BB4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B1D9673F-D84B-D138-D46A-96D17150F087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3AE63932-A62F-D7E4-BA05-D6E56CDC7B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BBFB9CE9-8A2F-5D7A-BA14-60FB4949A10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DC120DD5-5054-4256-B54B-17EE343F57F3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9F4AE239-A63E-A920-969A-A506F26888C9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93D256EC-97CE-EE74-7DDD-E7B9EC74DE5C}"/>
              </a:ext>
            </a:extLst>
          </p:cNvPr>
          <p:cNvSpPr txBox="1"/>
          <p:nvPr/>
        </p:nvSpPr>
        <p:spPr>
          <a:xfrm>
            <a:off x="2675645" y="242089"/>
            <a:ext cx="13253225" cy="139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เอฟซี แคนดี้"/>
                <a:cs typeface="เอฟซี แคนดี้"/>
                <a:sym typeface="เอฟซี แคนดี้"/>
              </a:rPr>
              <a:t>Project Description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EF020464-C0F6-5C61-B8E8-F36CA86F3FD4}"/>
              </a:ext>
            </a:extLst>
          </p:cNvPr>
          <p:cNvSpPr txBox="1"/>
          <p:nvPr/>
        </p:nvSpPr>
        <p:spPr>
          <a:xfrm>
            <a:off x="1783516" y="2944333"/>
            <a:ext cx="15037481" cy="2923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 fontAlgn="base">
              <a:spcBef>
                <a:spcPts val="1200"/>
              </a:spcBef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Toys Co. is a fictitious retail chain company in Mexico that wants to analyze its sales data from January 2022 to September 2023 to identify trends, optimize inventory, and improve decision-making.</a:t>
            </a:r>
          </a:p>
          <a:p>
            <a:pPr rtl="0" fontAlgn="base">
              <a:spcBef>
                <a:spcPts val="1200"/>
              </a:spcBef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project aims to uncover insights such as top-performing products, seasonal trends, store performance, and forecast sales for the next two months to support strategic planning.</a:t>
            </a:r>
            <a:b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000" dirty="0">
              <a:solidFill>
                <a:srgbClr val="67483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3629FF5E-9699-59B3-DDD8-2E7E8B2B7EC0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6280671C-8DF6-7E7F-CA70-8C41A1E633C9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7D960C0A-F3FC-E2E2-1F3F-16870C764522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62FD99BE-07C5-D71F-B277-38BABD96DF12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3F1FCD64-6E97-2C4D-E02C-EBE135D2797C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E477348C-F080-2743-A7F3-EE83AE4950C3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E3E2D78-953D-28B7-41ED-2E5AA3BC2063}"/>
              </a:ext>
            </a:extLst>
          </p:cNvPr>
          <p:cNvSpPr/>
          <p:nvPr/>
        </p:nvSpPr>
        <p:spPr>
          <a:xfrm>
            <a:off x="-410843" y="8131326"/>
            <a:ext cx="3604492" cy="2253948"/>
          </a:xfrm>
          <a:custGeom>
            <a:avLst/>
            <a:gdLst/>
            <a:ahLst/>
            <a:cxnLst/>
            <a:rect l="l" t="t" r="r" b="b"/>
            <a:pathLst>
              <a:path w="3604492" h="2253948">
                <a:moveTo>
                  <a:pt x="0" y="0"/>
                </a:moveTo>
                <a:lnTo>
                  <a:pt x="3604493" y="0"/>
                </a:lnTo>
                <a:lnTo>
                  <a:pt x="3604493" y="2253948"/>
                </a:lnTo>
                <a:lnTo>
                  <a:pt x="0" y="2253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64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B3B9F-3B17-A529-E655-98C046532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8C34F3-C3CE-A4AF-0D8F-17E04A7C902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9AB407E-A811-A1B5-1EF0-C54E467C4CD7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99DF8CC-F3C3-6E82-6801-68A7F5988241}"/>
              </a:ext>
            </a:extLst>
          </p:cNvPr>
          <p:cNvSpPr/>
          <p:nvPr/>
        </p:nvSpPr>
        <p:spPr>
          <a:xfrm>
            <a:off x="572217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51D7481-488B-774A-037F-BB524FABC130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CD665F4-3F2A-ACC9-AC4C-CC18739DF6E4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9790F20F-90AA-EE94-AB92-5973DBB8AA3E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DE41A9E-87E2-0B2E-0142-ED5D2339B366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2415B5EF-06EF-9DE2-1D29-0E7C3F4B4A8C}"/>
              </a:ext>
            </a:extLst>
          </p:cNvPr>
          <p:cNvSpPr/>
          <p:nvPr/>
        </p:nvSpPr>
        <p:spPr>
          <a:xfrm>
            <a:off x="15541918" y="8180463"/>
            <a:ext cx="2746082" cy="2155674"/>
          </a:xfrm>
          <a:custGeom>
            <a:avLst/>
            <a:gdLst/>
            <a:ahLst/>
            <a:cxnLst/>
            <a:rect l="l" t="t" r="r" b="b"/>
            <a:pathLst>
              <a:path w="2746082" h="2155674">
                <a:moveTo>
                  <a:pt x="0" y="0"/>
                </a:moveTo>
                <a:lnTo>
                  <a:pt x="2746082" y="0"/>
                </a:lnTo>
                <a:lnTo>
                  <a:pt x="2746082" y="2155674"/>
                </a:lnTo>
                <a:lnTo>
                  <a:pt x="0" y="215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5ADBC46-0242-FD9C-EC02-A68AAAF278AA}"/>
              </a:ext>
            </a:extLst>
          </p:cNvPr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51A8A0C-30FD-2B92-A61C-87F09F310F87}"/>
                </a:ext>
              </a:extLst>
            </p:cNvPr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B5A4738D-03E8-40F7-2E47-6E9D1FEE2E04}"/>
              </a:ext>
            </a:extLst>
          </p:cNvPr>
          <p:cNvSpPr/>
          <p:nvPr/>
        </p:nvSpPr>
        <p:spPr>
          <a:xfrm>
            <a:off x="14129733" y="8846770"/>
            <a:ext cx="2422250" cy="1440230"/>
          </a:xfrm>
          <a:custGeom>
            <a:avLst/>
            <a:gdLst/>
            <a:ahLst/>
            <a:cxnLst/>
            <a:rect l="l" t="t" r="r" b="b"/>
            <a:pathLst>
              <a:path w="2422250" h="1440230">
                <a:moveTo>
                  <a:pt x="0" y="0"/>
                </a:moveTo>
                <a:lnTo>
                  <a:pt x="2422250" y="0"/>
                </a:lnTo>
                <a:lnTo>
                  <a:pt x="2422250" y="1440230"/>
                </a:lnTo>
                <a:lnTo>
                  <a:pt x="0" y="1440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07364EE0-FE8D-0DD8-B44A-4513CCEC1C84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6CE830A-F572-6041-DD53-07708A3BF164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D1EF6153-D181-0F96-2E23-983F774743B2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562F47A9-2F37-0642-077A-26BBBE17C069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1BD0C48-92CD-8199-2FA2-6F12C3CC8F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9623C31F-E88C-55EF-F75A-814FB57F393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9625C756-189D-4877-578B-7F3FE51E618C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D3449E31-F215-23B1-91CC-E7278B91C60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C11993AD-788C-A8AE-B4DE-B2E040AA9FB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69153C16-E584-B2C0-6D28-8CB13D8CB832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6B90157C-31C5-9937-3246-2EC8AD5FB6BA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5D0F8114-8FD5-5708-4B97-DDF3846E9C54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635F5067-6C66-077D-1311-B09B8C160551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6F8E9A38-3BD5-DEE9-65F5-6DD9872988DF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0562D2FC-0001-46AA-8AD4-2952A548196E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85C54C37-E376-BF39-D349-97A0919F2335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B5C6680A-2C21-2532-C9FD-CFB53FF7AFC0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26" name="Group 6">
            <a:extLst>
              <a:ext uri="{FF2B5EF4-FFF2-40B4-BE49-F238E27FC236}">
                <a16:creationId xmlns:a16="http://schemas.microsoft.com/office/drawing/2014/main" id="{2BDA8316-389C-85E3-3A1F-B54BEE9462C8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72446A9D-5EBA-86F6-6FA9-CA3F874C501C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8">
            <a:extLst>
              <a:ext uri="{FF2B5EF4-FFF2-40B4-BE49-F238E27FC236}">
                <a16:creationId xmlns:a16="http://schemas.microsoft.com/office/drawing/2014/main" id="{80401E7E-FF9E-7ACF-D569-E23F66511802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27F72147-FAB0-46B7-0552-1ABA3A60AC06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11">
            <a:extLst>
              <a:ext uri="{FF2B5EF4-FFF2-40B4-BE49-F238E27FC236}">
                <a16:creationId xmlns:a16="http://schemas.microsoft.com/office/drawing/2014/main" id="{70C6053C-A01E-1824-1DF0-8DCCDBDF4FBD}"/>
              </a:ext>
            </a:extLst>
          </p:cNvPr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5DC8998E-9B8A-D6E8-BB6B-FBF29EFA53F7}"/>
                </a:ext>
              </a:extLst>
            </p:cNvPr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TextBox 27">
            <a:extLst>
              <a:ext uri="{FF2B5EF4-FFF2-40B4-BE49-F238E27FC236}">
                <a16:creationId xmlns:a16="http://schemas.microsoft.com/office/drawing/2014/main" id="{2382CDCE-67F8-3383-8CDE-AAF9EE235794}"/>
              </a:ext>
            </a:extLst>
          </p:cNvPr>
          <p:cNvSpPr txBox="1"/>
          <p:nvPr/>
        </p:nvSpPr>
        <p:spPr>
          <a:xfrm>
            <a:off x="1790527" y="2299560"/>
            <a:ext cx="14897273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b="1" dirty="0">
                <a:solidFill>
                  <a:srgbClr val="67483E"/>
                </a:solidFill>
                <a:latin typeface="+mj-lt"/>
                <a:cs typeface="เอฟซี แคนดี้" panose="020B0604020202020204" charset="-34"/>
                <a:sym typeface="Cocomat Pro Bold"/>
              </a:rPr>
              <a:t>Using SMART criteria (Specific, Measurable, Achievable, Relevant, Time-bound) to refine objectives:</a:t>
            </a:r>
          </a:p>
          <a:p>
            <a:pPr rtl="0" fontAlgn="base">
              <a:spcBef>
                <a:spcPts val="1200"/>
              </a:spcBef>
            </a:pPr>
            <a:endParaRPr lang="en-US" sz="3000" dirty="0">
              <a:solidFill>
                <a:srgbClr val="6748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27">
            <a:extLst>
              <a:ext uri="{FF2B5EF4-FFF2-40B4-BE49-F238E27FC236}">
                <a16:creationId xmlns:a16="http://schemas.microsoft.com/office/drawing/2014/main" id="{3F3129CD-11E0-45C7-EDEE-9EE3E8BB7A92}"/>
              </a:ext>
            </a:extLst>
          </p:cNvPr>
          <p:cNvSpPr txBox="1"/>
          <p:nvPr/>
        </p:nvSpPr>
        <p:spPr>
          <a:xfrm>
            <a:off x="1790527" y="3684555"/>
            <a:ext cx="7353473" cy="5415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marR="0" lvl="0" indent="-514350" algn="l" defTabSz="914400" rtl="0" eaLnBrk="1" fontAlgn="base" latinLnBrk="0" hangingPunct="1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67483E"/>
                </a:solidFill>
                <a:effectLst/>
                <a:uLnTx/>
                <a:uFillTx/>
                <a:latin typeface="Calibri" panose="020F0502020204030204" pitchFamily="34" charset="0"/>
                <a:ea typeface="Cocomat Pro Bold"/>
                <a:cs typeface="Calibri" panose="020F0502020204030204" pitchFamily="34" charset="0"/>
                <a:sym typeface="Cocomat Pro Bold"/>
              </a:rPr>
              <a:t>Analyze sales trends to identify seasonal patterns and optimize promotional strategies.</a:t>
            </a:r>
          </a:p>
          <a:p>
            <a:pPr marL="514350" marR="0" lvl="0" indent="-514350" algn="l" defTabSz="914400" rtl="0" eaLnBrk="1" fontAlgn="base" latinLnBrk="0" hangingPunct="1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67483E"/>
                </a:solidFill>
                <a:effectLst/>
                <a:uLnTx/>
                <a:uFillTx/>
                <a:latin typeface="Calibri" panose="020F0502020204030204" pitchFamily="34" charset="0"/>
                <a:ea typeface="Cocomat Pro Bold"/>
                <a:cs typeface="Calibri" panose="020F0502020204030204" pitchFamily="34" charset="0"/>
                <a:sym typeface="Cocomat Pro Bold"/>
              </a:rPr>
              <a:t>Identify the top 10 products by sales revenue and profit to prioritize marketing and inventory efforts.</a:t>
            </a:r>
          </a:p>
          <a:p>
            <a:pPr marL="514350" marR="0" lvl="0" indent="-514350" algn="l" defTabSz="914400" rtl="0" eaLnBrk="1" fontAlgn="base" latinLnBrk="0" hangingPunct="1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67483E"/>
                </a:solidFill>
                <a:effectLst/>
                <a:uLnTx/>
                <a:uFillTx/>
                <a:latin typeface="Calibri" panose="020F0502020204030204" pitchFamily="34" charset="0"/>
                <a:ea typeface="Cocomat Pro Bold"/>
                <a:cs typeface="Calibri" panose="020F0502020204030204" pitchFamily="34" charset="0"/>
                <a:sym typeface="Cocomat Pro Bold"/>
              </a:rPr>
              <a:t>Compare location performance by evaluating revenue contributions across regions to improve strategies.</a:t>
            </a:r>
          </a:p>
        </p:txBody>
      </p:sp>
      <p:sp>
        <p:nvSpPr>
          <p:cNvPr id="41" name="TextBox 27">
            <a:extLst>
              <a:ext uri="{FF2B5EF4-FFF2-40B4-BE49-F238E27FC236}">
                <a16:creationId xmlns:a16="http://schemas.microsoft.com/office/drawing/2014/main" id="{827ED537-D399-C6CB-AFC7-754343D8E871}"/>
              </a:ext>
            </a:extLst>
          </p:cNvPr>
          <p:cNvSpPr txBox="1"/>
          <p:nvPr/>
        </p:nvSpPr>
        <p:spPr>
          <a:xfrm>
            <a:off x="9302257" y="3684555"/>
            <a:ext cx="7135892" cy="3492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Examine inventory levels to identify overstocked and high-demand items for better management.</a:t>
            </a:r>
          </a:p>
          <a:p>
            <a:pPr marL="457200" indent="-457200"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Review product categories to focus on high-performing segments and improve weaker ones.</a:t>
            </a:r>
          </a:p>
        </p:txBody>
      </p:sp>
      <p:sp>
        <p:nvSpPr>
          <p:cNvPr id="27" name="TextBox 25">
            <a:extLst>
              <a:ext uri="{FF2B5EF4-FFF2-40B4-BE49-F238E27FC236}">
                <a16:creationId xmlns:a16="http://schemas.microsoft.com/office/drawing/2014/main" id="{1A9267B9-B739-AE23-678A-F32502BA5A80}"/>
              </a:ext>
            </a:extLst>
          </p:cNvPr>
          <p:cNvSpPr txBox="1"/>
          <p:nvPr/>
        </p:nvSpPr>
        <p:spPr>
          <a:xfrm>
            <a:off x="2675645" y="242089"/>
            <a:ext cx="13253225" cy="139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เอฟซี แคนดี้"/>
                <a:cs typeface="เอฟซี แคนดี้" panose="020B0604020202020204" charset="-34"/>
                <a:sym typeface="เอฟซี แคนดี้"/>
              </a:rPr>
              <a:t>Project Objectives</a:t>
            </a:r>
          </a:p>
        </p:txBody>
      </p:sp>
    </p:spTree>
    <p:extLst>
      <p:ext uri="{BB962C8B-B14F-4D97-AF65-F5344CB8AC3E}">
        <p14:creationId xmlns:p14="http://schemas.microsoft.com/office/powerpoint/2010/main" val="394698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15706-D106-31AC-A6A1-575DF8807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C104612-CC8F-B225-D503-6289943F664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3B29291-298E-3A0F-2E45-3571F17B82AF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0182473-21C5-BCC1-7AF8-FC3DC9EC18FD}"/>
              </a:ext>
            </a:extLst>
          </p:cNvPr>
          <p:cNvSpPr/>
          <p:nvPr/>
        </p:nvSpPr>
        <p:spPr>
          <a:xfrm>
            <a:off x="572217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C568D8A-0F1D-E6AE-4364-BBE6EDA44772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D807E33-CE5D-3B8D-FFF9-62F4D39FDC99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57CEABE-819D-3BF9-2F46-597CF4E73668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EB5EE4B-4EE3-B897-A7F6-B4C7115C49B9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FC4C49D1-9A8C-E778-EA4A-2EEB0F8FBB81}"/>
              </a:ext>
            </a:extLst>
          </p:cNvPr>
          <p:cNvSpPr/>
          <p:nvPr/>
        </p:nvSpPr>
        <p:spPr>
          <a:xfrm>
            <a:off x="15541918" y="8180463"/>
            <a:ext cx="2746082" cy="2155674"/>
          </a:xfrm>
          <a:custGeom>
            <a:avLst/>
            <a:gdLst/>
            <a:ahLst/>
            <a:cxnLst/>
            <a:rect l="l" t="t" r="r" b="b"/>
            <a:pathLst>
              <a:path w="2746082" h="2155674">
                <a:moveTo>
                  <a:pt x="0" y="0"/>
                </a:moveTo>
                <a:lnTo>
                  <a:pt x="2746082" y="0"/>
                </a:lnTo>
                <a:lnTo>
                  <a:pt x="2746082" y="2155674"/>
                </a:lnTo>
                <a:lnTo>
                  <a:pt x="0" y="215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E4C3558-98B2-62A0-91D8-D04EE0D5EE05}"/>
              </a:ext>
            </a:extLst>
          </p:cNvPr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1936A97-59EE-7042-59E9-52F646ACEA07}"/>
                </a:ext>
              </a:extLst>
            </p:cNvPr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057DFCFB-2BD1-90D7-9B9F-6D726DF4132B}"/>
              </a:ext>
            </a:extLst>
          </p:cNvPr>
          <p:cNvSpPr/>
          <p:nvPr/>
        </p:nvSpPr>
        <p:spPr>
          <a:xfrm>
            <a:off x="14129733" y="8846770"/>
            <a:ext cx="2422250" cy="1440230"/>
          </a:xfrm>
          <a:custGeom>
            <a:avLst/>
            <a:gdLst/>
            <a:ahLst/>
            <a:cxnLst/>
            <a:rect l="l" t="t" r="r" b="b"/>
            <a:pathLst>
              <a:path w="2422250" h="1440230">
                <a:moveTo>
                  <a:pt x="0" y="0"/>
                </a:moveTo>
                <a:lnTo>
                  <a:pt x="2422250" y="0"/>
                </a:lnTo>
                <a:lnTo>
                  <a:pt x="2422250" y="1440230"/>
                </a:lnTo>
                <a:lnTo>
                  <a:pt x="0" y="1440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849D06BE-CCCB-8FF6-F629-1B975B377B72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DB294CF-829E-43D7-B2E0-738EFEDC56A5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9690825-3A0F-9F06-4FF0-7625F91BEA4F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701F120B-24D0-1A06-36E3-0B68EB901AA7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10D9777-9BFD-9BB0-61A7-C4A160CF219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0DA423C-0DAF-14EE-386F-77C047233A6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03DF9E3A-F37B-F44E-6A6D-5518760BC5D3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01D42B3A-A7DD-3400-6E0C-41530863D76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57DE3D2D-78FB-32F0-D48E-2621C44B2ED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49928716-12C2-34BA-36AA-E25F09D61EEF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9D502EA1-C11A-DC5A-D7FE-323314D46AF6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24AB98FD-4A7A-3602-F8D9-B42856D3CE36}"/>
              </a:ext>
            </a:extLst>
          </p:cNvPr>
          <p:cNvSpPr txBox="1"/>
          <p:nvPr/>
        </p:nvSpPr>
        <p:spPr>
          <a:xfrm>
            <a:off x="2675645" y="242089"/>
            <a:ext cx="13253225" cy="139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Methodology</a:t>
            </a: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C9021952-9FB3-94A5-ABCC-ED43621BB40C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9FE753AB-0303-09F3-27BA-644253A9A6E5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7633FDDC-CF7A-A528-23F1-EBBF150FD2CB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6BC1837E-E06E-A0ED-01D2-25340595AC99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9FC966AA-96D5-BD16-E57F-1A99C271779D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634B0B34-47B2-2D3F-406E-E75F547B9BA7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BF29374-7531-58F9-42C1-128485D6EC5B}"/>
              </a:ext>
            </a:extLst>
          </p:cNvPr>
          <p:cNvSpPr/>
          <p:nvPr/>
        </p:nvSpPr>
        <p:spPr>
          <a:xfrm>
            <a:off x="-410843" y="8131326"/>
            <a:ext cx="3604492" cy="2253948"/>
          </a:xfrm>
          <a:custGeom>
            <a:avLst/>
            <a:gdLst/>
            <a:ahLst/>
            <a:cxnLst/>
            <a:rect l="l" t="t" r="r" b="b"/>
            <a:pathLst>
              <a:path w="3604492" h="2253948">
                <a:moveTo>
                  <a:pt x="0" y="0"/>
                </a:moveTo>
                <a:lnTo>
                  <a:pt x="3604493" y="0"/>
                </a:lnTo>
                <a:lnTo>
                  <a:pt x="3604493" y="2253948"/>
                </a:lnTo>
                <a:lnTo>
                  <a:pt x="0" y="2253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39A0475F-2038-399A-888C-A2CB549792C1}"/>
              </a:ext>
            </a:extLst>
          </p:cNvPr>
          <p:cNvSpPr txBox="1"/>
          <p:nvPr/>
        </p:nvSpPr>
        <p:spPr>
          <a:xfrm>
            <a:off x="1783516" y="2326722"/>
            <a:ext cx="15037481" cy="5386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Source: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Maven Analytics Dataset</a:t>
            </a:r>
            <a:endParaRPr lang="en-US" sz="3000" dirty="0">
              <a:solidFill>
                <a:srgbClr val="67483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Tools Used: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Python, SQL, and Tableau </a:t>
            </a:r>
          </a:p>
          <a:p>
            <a:pPr marL="457200" indent="-457200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Structure: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(Details are provided in the next two slides.)</a:t>
            </a:r>
          </a:p>
          <a:p>
            <a:pPr marL="457200" indent="-457200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Analysis Strategy:</a:t>
            </a:r>
          </a:p>
          <a:p>
            <a:pPr marL="971550" lvl="1" indent="-51435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 Data </a:t>
            </a:r>
          </a:p>
          <a:p>
            <a:pPr marL="971550" lvl="1" indent="-51435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 and Prepare Data</a:t>
            </a:r>
          </a:p>
          <a:p>
            <a:pPr marL="971550" lvl="1" indent="-51435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Exploratory Data Analysis (EDA) </a:t>
            </a:r>
          </a:p>
          <a:p>
            <a:pPr marL="971550" lvl="1" indent="-51435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 Insights </a:t>
            </a:r>
          </a:p>
          <a:p>
            <a:pPr marL="971550" lvl="1" indent="-51435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 and Visualize</a:t>
            </a:r>
          </a:p>
        </p:txBody>
      </p:sp>
    </p:spTree>
    <p:extLst>
      <p:ext uri="{BB962C8B-B14F-4D97-AF65-F5344CB8AC3E}">
        <p14:creationId xmlns:p14="http://schemas.microsoft.com/office/powerpoint/2010/main" val="1040127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545CE-17F4-21B9-42D9-379D76EED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73A343E-B83F-8B14-C8B1-30A6C9079BF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A2AFC5B-12AE-2497-EDE3-F9AB10F735E2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C47639A-3299-4841-EEE8-9AEAA8539B0A}"/>
              </a:ext>
            </a:extLst>
          </p:cNvPr>
          <p:cNvSpPr/>
          <p:nvPr/>
        </p:nvSpPr>
        <p:spPr>
          <a:xfrm>
            <a:off x="572217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7F8F95AE-2877-0C3B-0F73-F72A1AE132AF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73DDB5F-244D-08F4-5BC7-ED166F0B8BED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87AD9F2-7C6D-56D7-9AE4-2F7AEED9ECBE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9B4B79A-F647-E95C-9F5E-5A054F5892DF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AC0799C7-477B-1CB3-7D44-A2DC52EE0D70}"/>
              </a:ext>
            </a:extLst>
          </p:cNvPr>
          <p:cNvSpPr/>
          <p:nvPr/>
        </p:nvSpPr>
        <p:spPr>
          <a:xfrm>
            <a:off x="15541918" y="8180463"/>
            <a:ext cx="2746082" cy="2155674"/>
          </a:xfrm>
          <a:custGeom>
            <a:avLst/>
            <a:gdLst/>
            <a:ahLst/>
            <a:cxnLst/>
            <a:rect l="l" t="t" r="r" b="b"/>
            <a:pathLst>
              <a:path w="2746082" h="2155674">
                <a:moveTo>
                  <a:pt x="0" y="0"/>
                </a:moveTo>
                <a:lnTo>
                  <a:pt x="2746082" y="0"/>
                </a:lnTo>
                <a:lnTo>
                  <a:pt x="2746082" y="2155674"/>
                </a:lnTo>
                <a:lnTo>
                  <a:pt x="0" y="215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2039241-7015-92AA-D842-6D8C0589D165}"/>
              </a:ext>
            </a:extLst>
          </p:cNvPr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41C2000-5AC4-17FA-5A1B-C83FA333226B}"/>
                </a:ext>
              </a:extLst>
            </p:cNvPr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EC9053BC-C93D-9BF0-F4C3-7494569861EC}"/>
              </a:ext>
            </a:extLst>
          </p:cNvPr>
          <p:cNvSpPr/>
          <p:nvPr/>
        </p:nvSpPr>
        <p:spPr>
          <a:xfrm>
            <a:off x="14129733" y="8846770"/>
            <a:ext cx="2422250" cy="1440230"/>
          </a:xfrm>
          <a:custGeom>
            <a:avLst/>
            <a:gdLst/>
            <a:ahLst/>
            <a:cxnLst/>
            <a:rect l="l" t="t" r="r" b="b"/>
            <a:pathLst>
              <a:path w="2422250" h="1440230">
                <a:moveTo>
                  <a:pt x="0" y="0"/>
                </a:moveTo>
                <a:lnTo>
                  <a:pt x="2422250" y="0"/>
                </a:lnTo>
                <a:lnTo>
                  <a:pt x="2422250" y="1440230"/>
                </a:lnTo>
                <a:lnTo>
                  <a:pt x="0" y="1440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98FD13ED-9E0F-DB84-E0EF-86DF38127436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A547A2D-18F0-12CF-2B0B-22545F1A6B8A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D48260E1-AE2C-8F50-BFB3-33E8E9FD849B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8DD4F3BF-8D50-A9C5-8D66-40B17C9F4691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F205629-29E6-43E5-3D81-62E81218765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842FA6CE-0190-ED5A-7D21-C9C5272AEC7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3D5D0A0-1C1C-E3B8-7DFD-FAC3BC4BE6D0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B4077B0C-A3C8-800A-E480-4E84EBEB8F6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8BC97E3A-DC40-87F7-C258-0DB2D7EFD8F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E638648D-6D06-389C-7C67-BDEED988F19B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1CB9F1C9-EA71-D77A-4AF6-A2F53B80AF91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33366256-B0DC-AEFF-9295-F221000D413B}"/>
              </a:ext>
            </a:extLst>
          </p:cNvPr>
          <p:cNvSpPr txBox="1"/>
          <p:nvPr/>
        </p:nvSpPr>
        <p:spPr>
          <a:xfrm>
            <a:off x="2675645" y="242089"/>
            <a:ext cx="13253225" cy="139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Data</a:t>
            </a:r>
            <a:r>
              <a:rPr lang="en-US" sz="6000" b="1" dirty="0">
                <a:solidFill>
                  <a:srgbClr val="FFFFFF"/>
                </a:solidFill>
                <a:latin typeface="เอฟซี แคนดี้"/>
                <a:cs typeface="เอฟซี แคนดี้"/>
                <a:sym typeface="เอฟซี แคนดี้"/>
              </a:rPr>
              <a:t> </a:t>
            </a: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Structure</a:t>
            </a: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75B70AEF-B003-DC5F-E76B-AF068F38D3CC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61235C57-2313-0CE9-34D1-10052869F9EA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21785167-9476-78E9-AB9D-346EDBEE3FAE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0D3D681E-7EF0-7BDA-8D8E-E16EC7738750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C8474422-BAD1-5066-B6C2-C33B04FE27CD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59463D30-B4CB-D92C-855F-417A69FA7302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0082B7-C361-3729-AA82-FAB4AAEBC87A}"/>
              </a:ext>
            </a:extLst>
          </p:cNvPr>
          <p:cNvSpPr/>
          <p:nvPr/>
        </p:nvSpPr>
        <p:spPr>
          <a:xfrm>
            <a:off x="-410843" y="8131326"/>
            <a:ext cx="3604492" cy="2253948"/>
          </a:xfrm>
          <a:custGeom>
            <a:avLst/>
            <a:gdLst/>
            <a:ahLst/>
            <a:cxnLst/>
            <a:rect l="l" t="t" r="r" b="b"/>
            <a:pathLst>
              <a:path w="3604492" h="2253948">
                <a:moveTo>
                  <a:pt x="0" y="0"/>
                </a:moveTo>
                <a:lnTo>
                  <a:pt x="3604493" y="0"/>
                </a:lnTo>
                <a:lnTo>
                  <a:pt x="3604493" y="2253948"/>
                </a:lnTo>
                <a:lnTo>
                  <a:pt x="0" y="2253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7" name="Google Shape;169;p6" title="ERD (1).PNG">
            <a:extLst>
              <a:ext uri="{FF2B5EF4-FFF2-40B4-BE49-F238E27FC236}">
                <a16:creationId xmlns:a16="http://schemas.microsoft.com/office/drawing/2014/main" id="{6F6001F1-AE4F-15AB-314D-012DFB82833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93648" y="2290840"/>
            <a:ext cx="12348269" cy="6195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1126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659F0-CAC3-846A-E05D-2FFDFAAC0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4E16EEA-1C00-346E-3DB7-BF0A4F14D51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84E22AE-CFE6-FFD4-9F7B-A8AF712491CC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2CDB47D-22A2-4041-F07A-052840D2359B}"/>
              </a:ext>
            </a:extLst>
          </p:cNvPr>
          <p:cNvSpPr/>
          <p:nvPr/>
        </p:nvSpPr>
        <p:spPr>
          <a:xfrm>
            <a:off x="572217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F96CD03-051A-F83D-E258-DB50835EA80B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ADCCD1B-2084-EA5B-0175-A57F831FB612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82DC47E-237C-A9E5-90CC-2F300AA90C2E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9691166-849C-666E-5D60-D5C3062D9B11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C8AB7AB4-5C60-3EC5-1BD9-8889A52CD7C1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CFFDC97-87E0-5183-A980-D7151D7B70C0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A3949CD-BC10-8FDB-E578-2476C11B0675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28CC14C5-C134-0E7E-2A22-E52EE8554F57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001CEFA-2AEB-3FEF-EACE-9BEF6CDD100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47B46A40-25EF-4E39-4E6A-29EE889331B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C93C1A55-A4BB-10C6-9CAE-75064EE71420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B90FCE6F-216E-A8B7-29C4-08298ABC6EA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A4CFA310-2FC0-D5D1-A823-D9452DF4798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EF96160F-9995-2131-271C-879065F0CCD1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9CAFB4C1-0E29-B82D-9735-0687C96FE272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155D914D-F8A4-F2D6-4226-64FC1931F27B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72B58327-BF71-EE72-4786-99F75710AE1E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B1DB158C-C46F-7D6E-9305-B67C82F3A186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49362442-1FD5-F98A-F0F6-682D78FE446E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10CD66C3-FD9F-53C1-2CE8-4F6FACF81F66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B49F9518-43DE-7736-32A2-6F60C136B168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934A18A9-3FC0-7FF2-DCB5-D4C140727D3F}"/>
              </a:ext>
            </a:extLst>
          </p:cNvPr>
          <p:cNvSpPr txBox="1"/>
          <p:nvPr/>
        </p:nvSpPr>
        <p:spPr>
          <a:xfrm>
            <a:off x="1486496" y="1983028"/>
            <a:ext cx="15631521" cy="7848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dataset consists of four tables, as outlined in the ERD:</a:t>
            </a:r>
          </a:p>
          <a:p>
            <a:pPr marL="1428750" lvl="2" indent="-51435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Stores Table:</a:t>
            </a:r>
          </a:p>
          <a:p>
            <a:pPr marL="1828800" lvl="3" indent="-45720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columns: (Store_ID, </a:t>
            </a:r>
            <a:r>
              <a:rPr lang="en-US" sz="3000" dirty="0" err="1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Store_Name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000" dirty="0" err="1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Store_City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000" dirty="0" err="1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Store_Location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000" dirty="0" err="1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Store_Open_Date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828800" lvl="3" indent="-45720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 rows</a:t>
            </a:r>
          </a:p>
          <a:p>
            <a:pPr marL="1428750" lvl="2" indent="-51435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 Table:</a:t>
            </a:r>
          </a:p>
          <a:p>
            <a:pPr marL="1828800" lvl="3" indent="-45720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columns: (</a:t>
            </a:r>
            <a:r>
              <a:rPr lang="en-US" sz="3000" dirty="0" err="1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Sale_ID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Date, Store_ID, Product_ID, Units)</a:t>
            </a:r>
          </a:p>
          <a:p>
            <a:pPr marL="1828800" lvl="3" indent="-45720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829,262 rows</a:t>
            </a:r>
          </a:p>
          <a:p>
            <a:pPr marL="1428750" lvl="2" indent="-51435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Inventory Table:</a:t>
            </a:r>
          </a:p>
          <a:p>
            <a:pPr marL="1828800" lvl="3" indent="-45720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columns: (Store_ID, Product_ID, Stock_On_Hand)</a:t>
            </a:r>
          </a:p>
          <a:p>
            <a:pPr marL="1828800" lvl="3" indent="-45720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1,593 rows</a:t>
            </a:r>
          </a:p>
          <a:p>
            <a:pPr marL="1428750" lvl="2" indent="-51435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 Table:</a:t>
            </a:r>
          </a:p>
          <a:p>
            <a:pPr marL="1828800" lvl="3" indent="-45720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columns: (Product_ID, Product_Name, Product_Category, Product_Cost, Product_Price) </a:t>
            </a:r>
          </a:p>
          <a:p>
            <a:pPr marL="1828800" lvl="3" indent="-45720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 rows</a:t>
            </a:r>
          </a:p>
        </p:txBody>
      </p:sp>
      <p:sp>
        <p:nvSpPr>
          <p:cNvPr id="27" name="TextBox 25">
            <a:extLst>
              <a:ext uri="{FF2B5EF4-FFF2-40B4-BE49-F238E27FC236}">
                <a16:creationId xmlns:a16="http://schemas.microsoft.com/office/drawing/2014/main" id="{7BBC0673-FCD7-2B5E-58FC-4889C60E7C46}"/>
              </a:ext>
            </a:extLst>
          </p:cNvPr>
          <p:cNvSpPr txBox="1"/>
          <p:nvPr/>
        </p:nvSpPr>
        <p:spPr>
          <a:xfrm>
            <a:off x="2675645" y="242089"/>
            <a:ext cx="13253225" cy="139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Data</a:t>
            </a:r>
            <a:r>
              <a:rPr lang="en-US" sz="6000" b="1" dirty="0">
                <a:solidFill>
                  <a:srgbClr val="FFFFFF"/>
                </a:solidFill>
                <a:latin typeface="เอฟซี แคนดี้"/>
                <a:cs typeface="เอฟซี แคนดี้"/>
                <a:sym typeface="เอฟซี แคนดี้"/>
              </a:rPr>
              <a:t> </a:t>
            </a: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2745534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77255-6EA2-3A59-B383-9A5967E8C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DE511B5-751C-E12E-CEF7-871259F4832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30BF369-A211-7056-9785-45BE7C8213C8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B185861-0293-8939-3E98-6E13CD753959}"/>
              </a:ext>
            </a:extLst>
          </p:cNvPr>
          <p:cNvSpPr/>
          <p:nvPr/>
        </p:nvSpPr>
        <p:spPr>
          <a:xfrm>
            <a:off x="572217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432E2EA-6338-7816-76F7-8B40A4B5096A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570BADE-0C05-7E49-2A64-053687513D74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CAA0006-417E-C9F6-3670-77E78F996A42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D10BB1A-D351-F2CE-E07F-7EC10F931F02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66965A2D-F2B0-DA94-F68B-663588F4E9F1}"/>
              </a:ext>
            </a:extLst>
          </p:cNvPr>
          <p:cNvSpPr/>
          <p:nvPr/>
        </p:nvSpPr>
        <p:spPr>
          <a:xfrm>
            <a:off x="15541918" y="8180463"/>
            <a:ext cx="2746082" cy="2155674"/>
          </a:xfrm>
          <a:custGeom>
            <a:avLst/>
            <a:gdLst/>
            <a:ahLst/>
            <a:cxnLst/>
            <a:rect l="l" t="t" r="r" b="b"/>
            <a:pathLst>
              <a:path w="2746082" h="2155674">
                <a:moveTo>
                  <a:pt x="0" y="0"/>
                </a:moveTo>
                <a:lnTo>
                  <a:pt x="2746082" y="0"/>
                </a:lnTo>
                <a:lnTo>
                  <a:pt x="2746082" y="2155674"/>
                </a:lnTo>
                <a:lnTo>
                  <a:pt x="0" y="215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3594844-FB0C-B709-E2F9-9C9D84633E44}"/>
              </a:ext>
            </a:extLst>
          </p:cNvPr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180E154-0746-47EE-4CE2-9FB39EB88C2A}"/>
                </a:ext>
              </a:extLst>
            </p:cNvPr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333B15A1-8974-40D8-D0B6-A01800E8ABE9}"/>
              </a:ext>
            </a:extLst>
          </p:cNvPr>
          <p:cNvSpPr/>
          <p:nvPr/>
        </p:nvSpPr>
        <p:spPr>
          <a:xfrm>
            <a:off x="14129733" y="8846770"/>
            <a:ext cx="2422250" cy="1440230"/>
          </a:xfrm>
          <a:custGeom>
            <a:avLst/>
            <a:gdLst/>
            <a:ahLst/>
            <a:cxnLst/>
            <a:rect l="l" t="t" r="r" b="b"/>
            <a:pathLst>
              <a:path w="2422250" h="1440230">
                <a:moveTo>
                  <a:pt x="0" y="0"/>
                </a:moveTo>
                <a:lnTo>
                  <a:pt x="2422250" y="0"/>
                </a:lnTo>
                <a:lnTo>
                  <a:pt x="2422250" y="1440230"/>
                </a:lnTo>
                <a:lnTo>
                  <a:pt x="0" y="1440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9D828AB5-5E79-4D01-83BA-56AEACAAABF1}"/>
              </a:ext>
            </a:extLst>
          </p:cNvPr>
          <p:cNvGrpSpPr/>
          <p:nvPr/>
        </p:nvGrpSpPr>
        <p:grpSpPr>
          <a:xfrm>
            <a:off x="3505200" y="567927"/>
            <a:ext cx="11201401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29EFD24-6A90-663D-2E9B-B4E359A5ACD5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50BFF4E-DA2C-9435-0B23-BBCD5366C906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8AFCEF2C-C0BD-7097-4758-54A045B4D3FF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9D78DAA-6624-EAD1-C027-0CA6D138AA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D04FE5D2-837B-819C-4838-040A7106179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9CCE371F-42AC-DD23-F9DE-5155C3BA069B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C84E67B5-15F3-FCE1-8F3E-D15E74E4EC9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4E08CCF4-74BE-37BB-9AB1-BDBEC69166A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6307B8A8-9CC3-EF44-9CDF-30DDE16E6951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8FB2C4CA-7EB5-4972-5AFC-BC7559F7F32B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8BD450DD-7D1F-585F-B5AD-DFEAD8944FAE}"/>
              </a:ext>
            </a:extLst>
          </p:cNvPr>
          <p:cNvSpPr txBox="1"/>
          <p:nvPr/>
        </p:nvSpPr>
        <p:spPr>
          <a:xfrm>
            <a:off x="2675645" y="242089"/>
            <a:ext cx="13253225" cy="139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Data Cleaning &amp; Preprocessing</a:t>
            </a: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C4D3C7AA-6EF7-A641-8C8A-A776E8BA17F4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88A9C1D0-0B03-2F3B-F1F1-5E3CDE44C79E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C2AFBB5B-946D-CDF6-B0F6-B32288D06483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9EB41FC5-DF93-A491-36AF-EB6B65461AD0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EA0648A5-36E4-D5D7-4E86-ACB7C7B6392A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AC514B95-8B7E-F529-AFD7-798EAD3C94B2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63B48A0-848B-4F11-61EB-18201A5FCC7A}"/>
              </a:ext>
            </a:extLst>
          </p:cNvPr>
          <p:cNvSpPr/>
          <p:nvPr/>
        </p:nvSpPr>
        <p:spPr>
          <a:xfrm>
            <a:off x="-410843" y="8131326"/>
            <a:ext cx="3604492" cy="2253948"/>
          </a:xfrm>
          <a:custGeom>
            <a:avLst/>
            <a:gdLst/>
            <a:ahLst/>
            <a:cxnLst/>
            <a:rect l="l" t="t" r="r" b="b"/>
            <a:pathLst>
              <a:path w="3604492" h="2253948">
                <a:moveTo>
                  <a:pt x="0" y="0"/>
                </a:moveTo>
                <a:lnTo>
                  <a:pt x="3604493" y="0"/>
                </a:lnTo>
                <a:lnTo>
                  <a:pt x="3604493" y="2253948"/>
                </a:lnTo>
                <a:lnTo>
                  <a:pt x="0" y="2253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D79CE908-1FB1-C02E-B718-9DE274A7D062}"/>
              </a:ext>
            </a:extLst>
          </p:cNvPr>
          <p:cNvSpPr txBox="1"/>
          <p:nvPr/>
        </p:nvSpPr>
        <p:spPr>
          <a:xfrm>
            <a:off x="1783516" y="2326722"/>
            <a:ext cx="15037481" cy="5386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 fontAlgn="base">
              <a:spcBef>
                <a:spcPts val="1200"/>
              </a:spcBef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utilized several functions to clean and prepare the dataset, including:</a:t>
            </a:r>
          </a:p>
          <a:p>
            <a:pPr marL="457200" indent="-457200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b="1" dirty="0" err="1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isna</a:t>
            </a: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Identified missing values.</a:t>
            </a:r>
          </a:p>
          <a:p>
            <a:pPr marL="457200" indent="-457200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b="1" dirty="0" err="1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fillna</a:t>
            </a: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Filled in the missing values.</a:t>
            </a:r>
          </a:p>
          <a:p>
            <a:pPr marL="457200" indent="-457200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rename():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Altered axes labels.</a:t>
            </a:r>
          </a:p>
          <a:p>
            <a:pPr marL="457200" indent="-457200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b="1" dirty="0" err="1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drop_duplicates</a:t>
            </a: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Removed duplicate rows and fixed column data types.</a:t>
            </a:r>
          </a:p>
          <a:p>
            <a:pPr marL="457200" indent="-457200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b="1" dirty="0" err="1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to_datetime</a:t>
            </a: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Converted the date column from object type to date format.</a:t>
            </a:r>
          </a:p>
          <a:p>
            <a:pPr marL="457200" indent="-457200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replace():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Replaced $ in the price column and converted it to float numbers.</a:t>
            </a:r>
          </a:p>
          <a:p>
            <a:pPr marL="457200" indent="-457200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Boxplot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quantile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were used to detect outliers.</a:t>
            </a:r>
          </a:p>
          <a:p>
            <a:pPr marL="457200" indent="-457200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Added </a:t>
            </a: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Revenue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Profit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columns to the sales table for further analysis.</a:t>
            </a:r>
          </a:p>
        </p:txBody>
      </p:sp>
    </p:spTree>
    <p:extLst>
      <p:ext uri="{BB962C8B-B14F-4D97-AF65-F5344CB8AC3E}">
        <p14:creationId xmlns:p14="http://schemas.microsoft.com/office/powerpoint/2010/main" val="293324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34C7F-A299-65EE-4DB6-BB1D3F30A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687A7BA-9A6D-B594-E452-2FF268D1028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68217CB-3D4E-7FAB-FA77-D07532498E90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04BF6F8-0565-09FA-4073-4C14C4C042E4}"/>
              </a:ext>
            </a:extLst>
          </p:cNvPr>
          <p:cNvSpPr/>
          <p:nvPr/>
        </p:nvSpPr>
        <p:spPr>
          <a:xfrm>
            <a:off x="572217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74BEBE0-B550-632B-6961-7E1818844955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BACF23-7001-BB7D-6384-ADF92B328594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EB66474-4E27-95D2-943F-8208B08FD7FA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B9D7834-2AEE-21AB-EF91-9F9372C2F820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CD6110C9-8ABB-2073-D35F-C2FA47EE9884}"/>
              </a:ext>
            </a:extLst>
          </p:cNvPr>
          <p:cNvSpPr/>
          <p:nvPr/>
        </p:nvSpPr>
        <p:spPr>
          <a:xfrm>
            <a:off x="15541918" y="8180463"/>
            <a:ext cx="2746082" cy="2155674"/>
          </a:xfrm>
          <a:custGeom>
            <a:avLst/>
            <a:gdLst/>
            <a:ahLst/>
            <a:cxnLst/>
            <a:rect l="l" t="t" r="r" b="b"/>
            <a:pathLst>
              <a:path w="2746082" h="2155674">
                <a:moveTo>
                  <a:pt x="0" y="0"/>
                </a:moveTo>
                <a:lnTo>
                  <a:pt x="2746082" y="0"/>
                </a:lnTo>
                <a:lnTo>
                  <a:pt x="2746082" y="2155674"/>
                </a:lnTo>
                <a:lnTo>
                  <a:pt x="0" y="215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6BF0AC9-13A4-3FDF-C20B-CCED8E6BC7C6}"/>
              </a:ext>
            </a:extLst>
          </p:cNvPr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3B5FD38-4257-8F22-0A83-2497423EEE7A}"/>
                </a:ext>
              </a:extLst>
            </p:cNvPr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473D05D9-2898-AC23-0438-4B19200E3AFE}"/>
              </a:ext>
            </a:extLst>
          </p:cNvPr>
          <p:cNvSpPr/>
          <p:nvPr/>
        </p:nvSpPr>
        <p:spPr>
          <a:xfrm>
            <a:off x="14129733" y="8846770"/>
            <a:ext cx="2422250" cy="1440230"/>
          </a:xfrm>
          <a:custGeom>
            <a:avLst/>
            <a:gdLst/>
            <a:ahLst/>
            <a:cxnLst/>
            <a:rect l="l" t="t" r="r" b="b"/>
            <a:pathLst>
              <a:path w="2422250" h="1440230">
                <a:moveTo>
                  <a:pt x="0" y="0"/>
                </a:moveTo>
                <a:lnTo>
                  <a:pt x="2422250" y="0"/>
                </a:lnTo>
                <a:lnTo>
                  <a:pt x="2422250" y="1440230"/>
                </a:lnTo>
                <a:lnTo>
                  <a:pt x="0" y="1440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B815008-7531-CA70-2284-9F5E7CB3CE48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FB9CD1F-9BC7-3AF5-784D-27F1915BC187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B512342-BDEF-D344-729A-599BA994090B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808DB24E-A228-31A5-3BD1-F2822AAAD173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88C01F23-B9B7-DEEA-6BD3-7D0DC5B188F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7D6D34F1-B41D-F583-AD34-775E9E28638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4E17695-7A3D-6B19-BB5C-C3F201740E6B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F6DF43DB-2DA1-A3E4-ABA3-B75584B6507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5671E96C-8C83-FB8D-FFEC-98138840A6D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34058617-A6A8-3547-B4FA-707F888C4524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1F477314-789C-1838-8B60-80E0E1CB50D9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8FA90A4B-5D25-2AB3-6431-F99133B8C651}"/>
              </a:ext>
            </a:extLst>
          </p:cNvPr>
          <p:cNvSpPr txBox="1"/>
          <p:nvPr/>
        </p:nvSpPr>
        <p:spPr>
          <a:xfrm>
            <a:off x="2675645" y="242089"/>
            <a:ext cx="13253225" cy="139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Key Observations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84A060FF-AF41-671E-CACB-BE7B78BCCAC3}"/>
              </a:ext>
            </a:extLst>
          </p:cNvPr>
          <p:cNvSpPr txBox="1"/>
          <p:nvPr/>
        </p:nvSpPr>
        <p:spPr>
          <a:xfrm>
            <a:off x="1783516" y="2944333"/>
            <a:ext cx="15037481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Declining</a:t>
            </a: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 and Profit: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 decreased by 6.7% (from $7.5M to $7.0M), and profit decreased by 18.2% (from $2.2M to $1.8M).</a:t>
            </a:r>
          </a:p>
          <a:p>
            <a:pPr rtl="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 Insights: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Toys remained the top sales category, contributing $2.3M in 2023, despite a $0.5M decline.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 &amp; Crafts doubled its sales to $1.8M, rising from the smallest to the second-largest category.</a:t>
            </a:r>
          </a:p>
          <a:p>
            <a:pPr rtl="0" fontAlgn="base"/>
            <a:endParaRPr lang="en-US" sz="3000" dirty="0">
              <a:solidFill>
                <a:srgbClr val="67483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 fontAlgn="base">
              <a:spcAft>
                <a:spcPts val="1200"/>
              </a:spcAft>
              <a:buFont typeface="+mj-lt"/>
              <a:buAutoNum type="arabicPeriod" startAt="3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Regional Dominance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Downtown locations consistently outperformed, contributing 56% of total sales in 2022 and increasing to 57% of total sales in 2023.</a:t>
            </a: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06A4E52E-6AF4-C1F0-5527-260C9A54BFE7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C0BDFB27-819F-133C-AC3B-0C5FFAAA704F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C1CEE58F-D965-8A92-92A8-B528567A6FAF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FD94F327-6EA0-3833-5980-29A7730ABF6F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EDBE1706-391C-AB4E-518A-DC8D7887E1BF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15F3D7F1-2F97-9BD5-ACBD-DE224ADBE3EC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2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3174</TotalTime>
  <Words>1320</Words>
  <Application>Microsoft Office PowerPoint</Application>
  <PresentationFormat>Custom</PresentationFormat>
  <Paragraphs>164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 Black</vt:lpstr>
      <vt:lpstr>Arial Rounded MT Bold</vt:lpstr>
      <vt:lpstr>Calibri</vt:lpstr>
      <vt:lpstr>เอฟซี แคนดี้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Cream Cute Illustration Toys Children Group Project Presentation</dc:title>
  <dc:creator>Sondos Abd El Razek</dc:creator>
  <cp:lastModifiedBy>احمد فايز عبدالمنعم محمد عبدالله</cp:lastModifiedBy>
  <cp:revision>21</cp:revision>
  <dcterms:created xsi:type="dcterms:W3CDTF">2006-08-16T00:00:00Z</dcterms:created>
  <dcterms:modified xsi:type="dcterms:W3CDTF">2025-03-22T19:00:44Z</dcterms:modified>
  <dc:identifier>DAGiNNTFC34</dc:identifier>
</cp:coreProperties>
</file>